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6" r:id="rId2"/>
    <p:sldId id="264" r:id="rId3"/>
    <p:sldId id="281" r:id="rId4"/>
    <p:sldId id="287" r:id="rId5"/>
    <p:sldId id="289" r:id="rId6"/>
    <p:sldId id="280" r:id="rId7"/>
    <p:sldId id="282" r:id="rId8"/>
    <p:sldId id="283" r:id="rId9"/>
    <p:sldId id="290" r:id="rId10"/>
    <p:sldId id="284" r:id="rId11"/>
    <p:sldId id="288" r:id="rId12"/>
    <p:sldId id="291" r:id="rId13"/>
    <p:sldId id="266" r:id="rId14"/>
    <p:sldId id="285" r:id="rId15"/>
    <p:sldId id="286" r:id="rId16"/>
    <p:sldId id="292"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4" autoAdjust="0"/>
    <p:restoredTop sz="94677" autoAdjust="0"/>
  </p:normalViewPr>
  <p:slideViewPr>
    <p:cSldViewPr>
      <p:cViewPr varScale="1">
        <p:scale>
          <a:sx n="96" d="100"/>
          <a:sy n="96" d="100"/>
        </p:scale>
        <p:origin x="91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163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endParaRPr lang="en-US"/>
          </a:p>
        </p:txBody>
      </p:sp>
      <p:sp>
        <p:nvSpPr>
          <p:cNvPr id="163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fld id="{0083E0E4-581A-9946-98DC-599A40B56AEF}" type="slidenum">
              <a:rPr lang="en-US"/>
              <a:pPr/>
              <a:t>‹#›</a:t>
            </a:fld>
            <a:endParaRPr lang="en-US"/>
          </a:p>
        </p:txBody>
      </p:sp>
    </p:spTree>
    <p:extLst>
      <p:ext uri="{BB962C8B-B14F-4D97-AF65-F5344CB8AC3E}">
        <p14:creationId xmlns:p14="http://schemas.microsoft.com/office/powerpoint/2010/main" val="1261301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Black" charset="0"/>
              </a:defRPr>
            </a:lvl1pPr>
          </a:lstStyle>
          <a:p>
            <a:endParaRPr lang="en-US"/>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fld id="{1D47280B-DE67-2547-8301-1F65C76359B9}" type="slidenum">
              <a:rPr lang="en-US"/>
              <a:pPr/>
              <a:t>‹#›</a:t>
            </a:fld>
            <a:endParaRPr lang="en-US"/>
          </a:p>
        </p:txBody>
      </p:sp>
    </p:spTree>
    <p:extLst>
      <p:ext uri="{BB962C8B-B14F-4D97-AF65-F5344CB8AC3E}">
        <p14:creationId xmlns:p14="http://schemas.microsoft.com/office/powerpoint/2010/main" val="932695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80"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80"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pitchFamily="80"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pitchFamily="80"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pitchFamily="80" charset="0"/>
        <a:ea typeface="ＭＳ Ｐゴシック" pitchFamily="8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TAMUS is an example of Agency with venue-specific provision. </a:t>
            </a:r>
          </a:p>
          <a:p>
            <a:endParaRPr lang="en-US" dirty="0"/>
          </a:p>
          <a:p>
            <a:r>
              <a:rPr lang="en-US" dirty="0"/>
              <a:t>There is no waiver of Eleventh Amendment immunity to suit in federal court for tort claims, and the TTCA does not otherwise waive the state’s immunity.  But there may be times where there is a strategic benefit to consenting to suit in federal court, depending on the federal claims and the strength (or weakness) of the tort claims asserted. </a:t>
            </a:r>
          </a:p>
        </p:txBody>
      </p:sp>
      <p:sp>
        <p:nvSpPr>
          <p:cNvPr id="4" name="Slide Number Placeholder 3"/>
          <p:cNvSpPr>
            <a:spLocks noGrp="1"/>
          </p:cNvSpPr>
          <p:nvPr>
            <p:ph type="sldNum" sz="quarter" idx="5"/>
          </p:nvPr>
        </p:nvSpPr>
        <p:spPr/>
        <p:txBody>
          <a:bodyPr/>
          <a:lstStyle/>
          <a:p>
            <a:fld id="{1D47280B-DE67-2547-8301-1F65C76359B9}" type="slidenum">
              <a:rPr lang="en-US" smtClean="0"/>
              <a:pPr/>
              <a:t>3</a:t>
            </a:fld>
            <a:endParaRPr lang="en-US"/>
          </a:p>
        </p:txBody>
      </p:sp>
    </p:spTree>
    <p:extLst>
      <p:ext uri="{BB962C8B-B14F-4D97-AF65-F5344CB8AC3E}">
        <p14:creationId xmlns:p14="http://schemas.microsoft.com/office/powerpoint/2010/main" val="1621621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Cathey v. Booth:  </a:t>
            </a:r>
          </a:p>
        </p:txBody>
      </p:sp>
      <p:sp>
        <p:nvSpPr>
          <p:cNvPr id="4" name="Slide Number Placeholder 3"/>
          <p:cNvSpPr>
            <a:spLocks noGrp="1"/>
          </p:cNvSpPr>
          <p:nvPr>
            <p:ph type="sldNum" sz="quarter" idx="5"/>
          </p:nvPr>
        </p:nvSpPr>
        <p:spPr/>
        <p:txBody>
          <a:bodyPr/>
          <a:lstStyle/>
          <a:p>
            <a:fld id="{1D47280B-DE67-2547-8301-1F65C76359B9}" type="slidenum">
              <a:rPr lang="en-US" smtClean="0"/>
              <a:pPr/>
              <a:t>4</a:t>
            </a:fld>
            <a:endParaRPr lang="en-US"/>
          </a:p>
        </p:txBody>
      </p:sp>
    </p:spTree>
    <p:extLst>
      <p:ext uri="{BB962C8B-B14F-4D97-AF65-F5344CB8AC3E}">
        <p14:creationId xmlns:p14="http://schemas.microsoft.com/office/powerpoint/2010/main" val="168330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47280B-DE67-2547-8301-1F65C76359B9}" type="slidenum">
              <a:rPr lang="en-US" smtClean="0"/>
              <a:pPr/>
              <a:t>5</a:t>
            </a:fld>
            <a:endParaRPr lang="en-US"/>
          </a:p>
        </p:txBody>
      </p:sp>
    </p:spTree>
    <p:extLst>
      <p:ext uri="{BB962C8B-B14F-4D97-AF65-F5344CB8AC3E}">
        <p14:creationId xmlns:p14="http://schemas.microsoft.com/office/powerpoint/2010/main" val="21113348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381000" y="2566435"/>
            <a:ext cx="8305800" cy="628377"/>
          </a:xfrm>
        </p:spPr>
        <p:txBody>
          <a:bodyPr/>
          <a:lstStyle>
            <a:lvl1pPr algn="ctr">
              <a:defRPr sz="3800" b="1" i="0">
                <a:solidFill>
                  <a:schemeClr val="tx1"/>
                </a:solidFill>
                <a:latin typeface="Arial"/>
                <a:cs typeface="Arial"/>
              </a:defRPr>
            </a:lvl1pPr>
          </a:lstStyle>
          <a:p>
            <a:r>
              <a:rPr lang="en-US" dirty="0"/>
              <a:t>Click to Edit Master Title</a:t>
            </a:r>
          </a:p>
        </p:txBody>
      </p:sp>
      <p:sp>
        <p:nvSpPr>
          <p:cNvPr id="3075" name="Rectangle 3"/>
          <p:cNvSpPr>
            <a:spLocks noGrp="1" noChangeArrowheads="1"/>
          </p:cNvSpPr>
          <p:nvPr>
            <p:ph type="subTitle" idx="1"/>
          </p:nvPr>
        </p:nvSpPr>
        <p:spPr>
          <a:xfrm>
            <a:off x="381000" y="4191000"/>
            <a:ext cx="8305800" cy="361637"/>
          </a:xfrm>
        </p:spPr>
        <p:txBody>
          <a:bodyPr anchor="ctr">
            <a:spAutoFit/>
          </a:bodyPr>
          <a:lstStyle>
            <a:lvl1pPr marL="0" indent="0" algn="ctr">
              <a:lnSpc>
                <a:spcPct val="80000"/>
              </a:lnSpc>
              <a:buFont typeface="Webdings" pitchFamily="80" charset="2"/>
              <a:buNone/>
              <a:defRPr/>
            </a:lvl1pPr>
          </a:lstStyle>
          <a:p>
            <a:r>
              <a:rPr lang="en-US"/>
              <a:t>Click to edit Master subtitle style</a:t>
            </a:r>
            <a:endParaRPr lang="en-US" dirty="0"/>
          </a:p>
        </p:txBody>
      </p:sp>
      <p:sp>
        <p:nvSpPr>
          <p:cNvPr id="5" name="Rectangle 4"/>
          <p:cNvSpPr>
            <a:spLocks noGrp="1" noChangeArrowheads="1"/>
          </p:cNvSpPr>
          <p:nvPr>
            <p:ph type="dt" sz="half" idx="10"/>
          </p:nvPr>
        </p:nvSpPr>
        <p:spPr>
          <a:xfrm>
            <a:off x="381000" y="6248400"/>
            <a:ext cx="1905000" cy="457200"/>
          </a:xfrm>
        </p:spPr>
        <p:txBody>
          <a:bodyPr/>
          <a:lstStyle>
            <a:lvl1pPr>
              <a:defRPr/>
            </a:lvl1pPr>
          </a:lstStyle>
          <a:p>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a:xfrm>
            <a:off x="6781800" y="6248400"/>
            <a:ext cx="1905000" cy="457200"/>
          </a:xfrm>
        </p:spPr>
        <p:txBody>
          <a:bodyPr/>
          <a:lstStyle>
            <a:lvl1pPr>
              <a:defRPr>
                <a:latin typeface="Arial" charset="0"/>
              </a:defRPr>
            </a:lvl1pPr>
          </a:lstStyle>
          <a:p>
            <a:fld id="{5484423F-7640-9C40-82AF-A5F182BD6B07}" type="slidenum">
              <a:rPr lang="en-US"/>
              <a:pPr/>
              <a:t>‹#›</a:t>
            </a:fld>
            <a:endParaRPr lang="en-US"/>
          </a:p>
        </p:txBody>
      </p:sp>
      <p:pic>
        <p:nvPicPr>
          <p:cNvPr id="3" name="Picture 2" descr="OAG_PPT_banner.jpg" title="Banner graphic for the Attorney General of Texas Ken Paxto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919758"/>
          </a:xfrm>
          <a:prstGeom prst="rect">
            <a:avLst/>
          </a:prstGeom>
        </p:spPr>
      </p:pic>
    </p:spTree>
    <p:extLst>
      <p:ext uri="{BB962C8B-B14F-4D97-AF65-F5344CB8AC3E}">
        <p14:creationId xmlns:p14="http://schemas.microsoft.com/office/powerpoint/2010/main" val="3933380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13"/>
          <p:cNvSpPr>
            <a:spLocks noGrp="1" noChangeArrowheads="1"/>
          </p:cNvSpPr>
          <p:nvPr>
            <p:ph type="dt" sz="half"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3789F3DE-3E23-384B-A4A0-F9C27F12F954}" type="slidenum">
              <a:rPr lang="en-US"/>
              <a:pPr/>
              <a:t>‹#›</a:t>
            </a:fld>
            <a:endParaRPr lang="en-US"/>
          </a:p>
        </p:txBody>
      </p:sp>
      <p:sp>
        <p:nvSpPr>
          <p:cNvPr id="9" name="Title 8"/>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7590936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33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0"/>
          </p:nvPr>
        </p:nvSpPr>
        <p:spPr/>
        <p:txBody>
          <a:bodyPr/>
          <a:lstStyle/>
          <a:p>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91D6BFB-A247-5B46-B261-068DB9C5A6AC}" type="slidenum">
              <a:rPr lang="en-US" smtClean="0"/>
              <a:pPr/>
              <a:t>‹#›</a:t>
            </a:fld>
            <a:endParaRPr lang="en-US"/>
          </a:p>
        </p:txBody>
      </p:sp>
    </p:spTree>
    <p:extLst>
      <p:ext uri="{BB962C8B-B14F-4D97-AF65-F5344CB8AC3E}">
        <p14:creationId xmlns:p14="http://schemas.microsoft.com/office/powerpoint/2010/main" val="185594031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9" name="Rectangle 12"/>
          <p:cNvSpPr>
            <a:spLocks noGrp="1" noChangeArrowheads="1"/>
          </p:cNvSpPr>
          <p:nvPr>
            <p:ph type="body" idx="1"/>
          </p:nvPr>
        </p:nvSpPr>
        <p:spPr bwMode="auto">
          <a:xfrm>
            <a:off x="685800" y="1371600"/>
            <a:ext cx="777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7" name="Rectangle 13"/>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endParaRPr lang="en-US"/>
          </a:p>
        </p:txBody>
      </p:sp>
      <p:sp>
        <p:nvSpPr>
          <p:cNvPr id="1038" name="Rectangle 1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a:p>
        </p:txBody>
      </p:sp>
      <p:sp>
        <p:nvSpPr>
          <p:cNvPr id="1039" name="Rectangle 15"/>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B91D6BFB-A247-5B46-B261-068DB9C5A6AC}" type="slidenum">
              <a:rPr lang="en-US"/>
              <a:pPr/>
              <a:t>‹#›</a:t>
            </a:fld>
            <a:endParaRPr lang="en-US"/>
          </a:p>
        </p:txBody>
      </p:sp>
      <p:pic>
        <p:nvPicPr>
          <p:cNvPr id="2" name="Picture 1" descr="OAG_PPT_banner_pages.jpg" title="Graphic banner containing the official Texas seal for the Office of the Attorney General"/>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919758"/>
          </a:xfrm>
          <a:prstGeom prst="rect">
            <a:avLst/>
          </a:prstGeom>
        </p:spPr>
      </p:pic>
      <p:sp>
        <p:nvSpPr>
          <p:cNvPr id="1028" name="Rectangle 11"/>
          <p:cNvSpPr>
            <a:spLocks noGrp="1" noChangeArrowheads="1"/>
          </p:cNvSpPr>
          <p:nvPr>
            <p:ph type="title"/>
          </p:nvPr>
        </p:nvSpPr>
        <p:spPr bwMode="auto">
          <a:xfrm>
            <a:off x="1295400" y="198487"/>
            <a:ext cx="7162800" cy="487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57" r:id="rId2"/>
    <p:sldLayoutId id="2147483662" r:id="rId3"/>
  </p:sldLayoutIdLst>
  <p:txStyles>
    <p:titleStyle>
      <a:lvl1pPr algn="l" rtl="0" eaLnBrk="1" fontAlgn="base" hangingPunct="1">
        <a:lnSpc>
          <a:spcPct val="90000"/>
        </a:lnSpc>
        <a:spcBef>
          <a:spcPct val="0"/>
        </a:spcBef>
        <a:spcAft>
          <a:spcPct val="0"/>
        </a:spcAft>
        <a:defRPr sz="2800" b="1">
          <a:solidFill>
            <a:srgbClr val="FFFFFF"/>
          </a:solidFill>
          <a:latin typeface="Arial"/>
          <a:ea typeface="ＭＳ Ｐゴシック" charset="0"/>
          <a:cs typeface="Arial"/>
        </a:defRPr>
      </a:lvl1pPr>
      <a:lvl2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2pPr>
      <a:lvl3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3pPr>
      <a:lvl4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4pPr>
      <a:lvl5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5pPr>
      <a:lvl6pPr marL="457200" algn="l" rtl="0" eaLnBrk="1" fontAlgn="base" hangingPunct="1">
        <a:lnSpc>
          <a:spcPct val="80000"/>
        </a:lnSpc>
        <a:spcBef>
          <a:spcPct val="0"/>
        </a:spcBef>
        <a:spcAft>
          <a:spcPct val="0"/>
        </a:spcAft>
        <a:defRPr sz="2800">
          <a:solidFill>
            <a:srgbClr val="FFFFFF"/>
          </a:solidFill>
          <a:latin typeface="Arial Black" pitchFamily="80" charset="0"/>
        </a:defRPr>
      </a:lvl6pPr>
      <a:lvl7pPr marL="914400" algn="l" rtl="0" eaLnBrk="1" fontAlgn="base" hangingPunct="1">
        <a:lnSpc>
          <a:spcPct val="80000"/>
        </a:lnSpc>
        <a:spcBef>
          <a:spcPct val="0"/>
        </a:spcBef>
        <a:spcAft>
          <a:spcPct val="0"/>
        </a:spcAft>
        <a:defRPr sz="2800">
          <a:solidFill>
            <a:srgbClr val="FFFFFF"/>
          </a:solidFill>
          <a:latin typeface="Arial Black" pitchFamily="80" charset="0"/>
        </a:defRPr>
      </a:lvl7pPr>
      <a:lvl8pPr marL="1371600" algn="l" rtl="0" eaLnBrk="1" fontAlgn="base" hangingPunct="1">
        <a:lnSpc>
          <a:spcPct val="80000"/>
        </a:lnSpc>
        <a:spcBef>
          <a:spcPct val="0"/>
        </a:spcBef>
        <a:spcAft>
          <a:spcPct val="0"/>
        </a:spcAft>
        <a:defRPr sz="2800">
          <a:solidFill>
            <a:srgbClr val="FFFFFF"/>
          </a:solidFill>
          <a:latin typeface="Arial Black" pitchFamily="80" charset="0"/>
        </a:defRPr>
      </a:lvl8pPr>
      <a:lvl9pPr marL="1828800" algn="l" rtl="0" eaLnBrk="1" fontAlgn="base" hangingPunct="1">
        <a:lnSpc>
          <a:spcPct val="80000"/>
        </a:lnSpc>
        <a:spcBef>
          <a:spcPct val="0"/>
        </a:spcBef>
        <a:spcAft>
          <a:spcPct val="0"/>
        </a:spcAft>
        <a:defRPr sz="2800">
          <a:solidFill>
            <a:srgbClr val="FFFFFF"/>
          </a:solidFill>
          <a:latin typeface="Arial Black" pitchFamily="80" charset="0"/>
        </a:defRPr>
      </a:lvl9pPr>
    </p:titleStyle>
    <p:bodyStyle>
      <a:lvl1pPr marL="457200" indent="-457200" algn="l" rtl="0" eaLnBrk="1" fontAlgn="base" hangingPunct="1">
        <a:lnSpc>
          <a:spcPct val="90000"/>
        </a:lnSpc>
        <a:spcBef>
          <a:spcPct val="20000"/>
        </a:spcBef>
        <a:spcAft>
          <a:spcPct val="0"/>
        </a:spcAft>
        <a:buFont typeface="Webdings" charset="0"/>
        <a:buChar char="4"/>
        <a:defRPr sz="2100">
          <a:solidFill>
            <a:schemeClr val="tx1"/>
          </a:solidFill>
          <a:latin typeface="+mn-lt"/>
          <a:ea typeface="ＭＳ Ｐゴシック" charset="0"/>
          <a:cs typeface="ＭＳ Ｐゴシック" charset="0"/>
        </a:defRPr>
      </a:lvl1pPr>
      <a:lvl2pPr marL="914400" indent="-457200" algn="l" rtl="0" eaLnBrk="1" fontAlgn="base" hangingPunct="1">
        <a:lnSpc>
          <a:spcPct val="90000"/>
        </a:lnSpc>
        <a:spcBef>
          <a:spcPct val="20000"/>
        </a:spcBef>
        <a:spcAft>
          <a:spcPct val="0"/>
        </a:spcAft>
        <a:buFont typeface="Times" charset="0"/>
        <a:buChar char="•"/>
        <a:defRPr sz="2100">
          <a:solidFill>
            <a:schemeClr val="tx1"/>
          </a:solidFill>
          <a:latin typeface="+mn-lt"/>
          <a:ea typeface="ＭＳ Ｐゴシック" pitchFamily="80" charset="-128"/>
        </a:defRPr>
      </a:lvl2pPr>
      <a:lvl3pPr marL="1371600" indent="-457200" algn="l" rtl="0" eaLnBrk="1" fontAlgn="base" hangingPunct="1">
        <a:lnSpc>
          <a:spcPct val="90000"/>
        </a:lnSpc>
        <a:spcBef>
          <a:spcPct val="20000"/>
        </a:spcBef>
        <a:spcAft>
          <a:spcPct val="0"/>
        </a:spcAft>
        <a:buFont typeface="Wingdings" charset="0"/>
        <a:buChar char="§"/>
        <a:defRPr sz="2100">
          <a:solidFill>
            <a:schemeClr val="tx1"/>
          </a:solidFill>
          <a:latin typeface="+mn-lt"/>
          <a:ea typeface="ＭＳ Ｐゴシック" pitchFamily="80" charset="-128"/>
        </a:defRPr>
      </a:lvl3pPr>
      <a:lvl4pPr marL="1828800" indent="-457200" algn="l" rtl="0" eaLnBrk="1" fontAlgn="base" hangingPunct="1">
        <a:lnSpc>
          <a:spcPct val="90000"/>
        </a:lnSpc>
        <a:spcBef>
          <a:spcPct val="20000"/>
        </a:spcBef>
        <a:spcAft>
          <a:spcPct val="0"/>
        </a:spcAft>
        <a:buFont typeface="Times" charset="0"/>
        <a:buChar char="•"/>
        <a:defRPr sz="2100">
          <a:solidFill>
            <a:schemeClr val="tx1"/>
          </a:solidFill>
          <a:latin typeface="+mn-lt"/>
          <a:ea typeface="ＭＳ Ｐゴシック" pitchFamily="80" charset="-128"/>
        </a:defRPr>
      </a:lvl4pPr>
      <a:lvl5pPr marL="2286000" indent="-457200" algn="l" rtl="0" eaLnBrk="1" fontAlgn="base" hangingPunct="1">
        <a:lnSpc>
          <a:spcPct val="90000"/>
        </a:lnSpc>
        <a:spcBef>
          <a:spcPct val="20000"/>
        </a:spcBef>
        <a:spcAft>
          <a:spcPct val="0"/>
        </a:spcAft>
        <a:buFont typeface="Wingdings" charset="0"/>
        <a:buChar char="§"/>
        <a:defRPr sz="2100">
          <a:solidFill>
            <a:schemeClr val="tx1"/>
          </a:solidFill>
          <a:latin typeface="+mn-lt"/>
          <a:ea typeface="ＭＳ Ｐゴシック" pitchFamily="80" charset="-128"/>
        </a:defRPr>
      </a:lvl5pPr>
      <a:lvl6pPr marL="2743200" indent="-457200" algn="l" rtl="0" eaLnBrk="1" fontAlgn="base" hangingPunct="1">
        <a:lnSpc>
          <a:spcPct val="90000"/>
        </a:lnSpc>
        <a:spcBef>
          <a:spcPct val="20000"/>
        </a:spcBef>
        <a:spcAft>
          <a:spcPct val="0"/>
        </a:spcAft>
        <a:buFont typeface="Wingdings" pitchFamily="80" charset="2"/>
        <a:buChar char="§"/>
        <a:defRPr sz="2100">
          <a:solidFill>
            <a:schemeClr val="tx1"/>
          </a:solidFill>
          <a:latin typeface="+mn-lt"/>
          <a:ea typeface="ＭＳ Ｐゴシック" pitchFamily="80" charset="-128"/>
        </a:defRPr>
      </a:lvl6pPr>
      <a:lvl7pPr marL="3200400" indent="-457200" algn="l" rtl="0" eaLnBrk="1" fontAlgn="base" hangingPunct="1">
        <a:lnSpc>
          <a:spcPct val="90000"/>
        </a:lnSpc>
        <a:spcBef>
          <a:spcPct val="20000"/>
        </a:spcBef>
        <a:spcAft>
          <a:spcPct val="0"/>
        </a:spcAft>
        <a:buFont typeface="Wingdings" pitchFamily="80" charset="2"/>
        <a:buChar char="§"/>
        <a:defRPr sz="2100">
          <a:solidFill>
            <a:schemeClr val="tx1"/>
          </a:solidFill>
          <a:latin typeface="+mn-lt"/>
          <a:ea typeface="ＭＳ Ｐゴシック" pitchFamily="80" charset="-128"/>
        </a:defRPr>
      </a:lvl7pPr>
      <a:lvl8pPr marL="3657600" indent="-457200" algn="l" rtl="0" eaLnBrk="1" fontAlgn="base" hangingPunct="1">
        <a:lnSpc>
          <a:spcPct val="90000"/>
        </a:lnSpc>
        <a:spcBef>
          <a:spcPct val="20000"/>
        </a:spcBef>
        <a:spcAft>
          <a:spcPct val="0"/>
        </a:spcAft>
        <a:buFont typeface="Wingdings" pitchFamily="80" charset="2"/>
        <a:buChar char="§"/>
        <a:defRPr sz="2100">
          <a:solidFill>
            <a:schemeClr val="tx1"/>
          </a:solidFill>
          <a:latin typeface="+mn-lt"/>
          <a:ea typeface="ＭＳ Ｐゴシック" pitchFamily="80" charset="-128"/>
        </a:defRPr>
      </a:lvl8pPr>
      <a:lvl9pPr marL="4114800" indent="-457200" algn="l" rtl="0" eaLnBrk="1" fontAlgn="base" hangingPunct="1">
        <a:lnSpc>
          <a:spcPct val="90000"/>
        </a:lnSpc>
        <a:spcBef>
          <a:spcPct val="20000"/>
        </a:spcBef>
        <a:spcAft>
          <a:spcPct val="0"/>
        </a:spcAft>
        <a:buFont typeface="Wingdings" pitchFamily="80" charset="2"/>
        <a:buChar char="§"/>
        <a:defRPr sz="2100">
          <a:solidFill>
            <a:schemeClr val="tx1"/>
          </a:solidFill>
          <a:latin typeface="+mn-lt"/>
          <a:ea typeface="ＭＳ Ｐゴシック" pitchFamily="8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Michael.Patterson@oag.texas.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81000" y="1833973"/>
            <a:ext cx="8305800" cy="1671227"/>
          </a:xfrm>
        </p:spPr>
        <p:txBody>
          <a:bodyPr/>
          <a:lstStyle/>
          <a:p>
            <a:r>
              <a:rPr lang="en-US" altLang="en-US" dirty="0">
                <a:latin typeface="Arial Bold" pitchFamily="-84" charset="0"/>
              </a:rPr>
              <a:t>An Overview of the </a:t>
            </a:r>
            <a:br>
              <a:rPr lang="en-US" altLang="en-US" dirty="0">
                <a:latin typeface="Arial Bold" pitchFamily="-84" charset="0"/>
              </a:rPr>
            </a:br>
            <a:r>
              <a:rPr lang="en-US" altLang="en-US" dirty="0">
                <a:latin typeface="Arial Bold" pitchFamily="-84" charset="0"/>
              </a:rPr>
              <a:t>Texas Tort Claims Act for State Agencies</a:t>
            </a:r>
            <a:endParaRPr lang="en-US" dirty="0"/>
          </a:p>
        </p:txBody>
      </p:sp>
      <p:sp>
        <p:nvSpPr>
          <p:cNvPr id="7" name="Subtitle 6"/>
          <p:cNvSpPr>
            <a:spLocks noGrp="1"/>
          </p:cNvSpPr>
          <p:nvPr>
            <p:ph type="subTitle" idx="1"/>
          </p:nvPr>
        </p:nvSpPr>
        <p:spPr>
          <a:xfrm>
            <a:off x="381000" y="2945274"/>
            <a:ext cx="8305800" cy="2853089"/>
          </a:xfrm>
        </p:spPr>
        <p:txBody>
          <a:bodyPr/>
          <a:lstStyle/>
          <a:p>
            <a:endParaRPr lang="en-US" altLang="en-US" dirty="0"/>
          </a:p>
          <a:p>
            <a:endParaRPr lang="en-US" altLang="en-US" dirty="0"/>
          </a:p>
          <a:p>
            <a:r>
              <a:rPr lang="en-US" altLang="en-US" dirty="0"/>
              <a:t>Michael J. Patterson </a:t>
            </a:r>
          </a:p>
          <a:p>
            <a:r>
              <a:rPr lang="en-US" altLang="en-US" dirty="0"/>
              <a:t>Deputy Division Chief</a:t>
            </a:r>
          </a:p>
          <a:p>
            <a:r>
              <a:rPr lang="en-US" altLang="en-US" dirty="0"/>
              <a:t>Tort Litigation Division</a:t>
            </a:r>
          </a:p>
          <a:p>
            <a:endParaRPr lang="en-US" dirty="0"/>
          </a:p>
          <a:p>
            <a:endParaRPr lang="en-US" sz="1200" dirty="0"/>
          </a:p>
          <a:p>
            <a:endParaRPr lang="en-US" sz="1200" dirty="0"/>
          </a:p>
          <a:p>
            <a:r>
              <a:rPr lang="en-US" sz="1200" dirty="0"/>
              <a:t>Views expressed are those of the presenters, do not constitute legal advice, </a:t>
            </a:r>
            <a:br>
              <a:rPr lang="en-US" sz="1200" dirty="0"/>
            </a:br>
            <a:r>
              <a:rPr lang="en-US" sz="1200" dirty="0"/>
              <a:t>and are not official opinions of the Office of the Texas Attorney General. </a:t>
            </a:r>
          </a:p>
          <a:p>
            <a:endParaRPr lang="en-US" sz="1200" dirty="0"/>
          </a:p>
        </p:txBody>
      </p:sp>
    </p:spTree>
    <p:extLst>
      <p:ext uri="{BB962C8B-B14F-4D97-AF65-F5344CB8AC3E}">
        <p14:creationId xmlns:p14="http://schemas.microsoft.com/office/powerpoint/2010/main" val="3117818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685800" y="1371600"/>
            <a:ext cx="7772400" cy="4953000"/>
          </a:xfrm>
        </p:spPr>
        <p:txBody>
          <a:bodyPr/>
          <a:lstStyle/>
          <a:p>
            <a:r>
              <a:rPr lang="en-US" altLang="en-US" i="1" dirty="0"/>
              <a:t>Duty Owed to Claimant</a:t>
            </a:r>
            <a:r>
              <a:rPr lang="en-US" altLang="en-US" dirty="0"/>
              <a:t>:  Claimant is treated as a “licensee” under the TTCA unless claimant paid for use of governmental unit’s premises.  Tex. CPRC § 101.022. </a:t>
            </a:r>
          </a:p>
          <a:p>
            <a:pPr lvl="1"/>
            <a:r>
              <a:rPr lang="en-US" dirty="0"/>
              <a:t>Licensee status:  If a governmental unit has </a:t>
            </a:r>
            <a:r>
              <a:rPr lang="en-US" b="1" dirty="0"/>
              <a:t>actual knowledge</a:t>
            </a:r>
            <a:r>
              <a:rPr lang="en-US" dirty="0"/>
              <a:t> of dangerous condition, it has a duty to exercise ordinary care to either warn the licensee of the condition or make the condition reasonably safe. </a:t>
            </a:r>
            <a:r>
              <a:rPr lang="en-US" i="1" dirty="0"/>
              <a:t>City of Denton v. Paper,</a:t>
            </a:r>
            <a:r>
              <a:rPr lang="en-US" dirty="0"/>
              <a:t> 376 S.W.3d 762, 766 (Tex.2012)</a:t>
            </a:r>
          </a:p>
          <a:p>
            <a:pPr marL="457200" lvl="1" indent="0">
              <a:buNone/>
            </a:pPr>
            <a:endParaRPr lang="en-US" dirty="0"/>
          </a:p>
          <a:p>
            <a:pPr lvl="1"/>
            <a:r>
              <a:rPr lang="en-US" dirty="0"/>
              <a:t>Invitee status:  The governmental unit has a duty to make safe or warn against any concealed, unreasonably dangerous conditions </a:t>
            </a:r>
            <a:r>
              <a:rPr lang="en-US" b="1" dirty="0"/>
              <a:t>it is or reasonably should be </a:t>
            </a:r>
            <a:r>
              <a:rPr lang="en-US" dirty="0"/>
              <a:t>aware of but the invitee is not. </a:t>
            </a:r>
            <a:r>
              <a:rPr lang="en-US" i="1" dirty="0"/>
              <a:t>Austin v. Kroger Texas, L.P.</a:t>
            </a:r>
            <a:r>
              <a:rPr lang="en-US" dirty="0"/>
              <a:t>, 465 S.W.3d 193, 203 (Tex. 2015).</a:t>
            </a:r>
          </a:p>
          <a:p>
            <a:pPr lvl="2"/>
            <a:r>
              <a:rPr lang="en-US" dirty="0"/>
              <a:t>Lack of knowledge about dangerous condition is not a defense if the Claimant is an invitee.</a:t>
            </a:r>
          </a:p>
          <a:p>
            <a:pPr lvl="1"/>
            <a:endParaRPr lang="en-US" altLang="en-US" dirty="0"/>
          </a:p>
          <a:p>
            <a:pPr lvl="1"/>
            <a:endParaRPr lang="en-US" altLang="en-US" dirty="0"/>
          </a:p>
          <a:p>
            <a:endParaRPr lang="en-US" altLang="en-US" dirty="0"/>
          </a:p>
        </p:txBody>
      </p:sp>
      <p:sp>
        <p:nvSpPr>
          <p:cNvPr id="4099" name="Rectangle 2"/>
          <p:cNvSpPr>
            <a:spLocks noGrp="1" noChangeArrowheads="1"/>
          </p:cNvSpPr>
          <p:nvPr>
            <p:ph type="title"/>
          </p:nvPr>
        </p:nvSpPr>
        <p:spPr>
          <a:xfrm>
            <a:off x="1295400" y="217134"/>
            <a:ext cx="7620000" cy="480131"/>
          </a:xfrm>
        </p:spPr>
        <p:txBody>
          <a:bodyPr/>
          <a:lstStyle/>
          <a:p>
            <a:r>
              <a:rPr lang="en-US" altLang="en-US" dirty="0">
                <a:latin typeface="Arial Bold" pitchFamily="-84" charset="0"/>
              </a:rPr>
              <a:t>Premises Liability Claims Under the TTCA</a:t>
            </a:r>
          </a:p>
        </p:txBody>
      </p:sp>
    </p:spTree>
    <p:extLst>
      <p:ext uri="{BB962C8B-B14F-4D97-AF65-F5344CB8AC3E}">
        <p14:creationId xmlns:p14="http://schemas.microsoft.com/office/powerpoint/2010/main" val="238153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1" end="1"/>
                                            </p:txEl>
                                          </p:spTgt>
                                        </p:tgtEl>
                                        <p:attrNameLst>
                                          <p:attrName>style.visibility</p:attrName>
                                        </p:attrNameLst>
                                      </p:cBhvr>
                                      <p:to>
                                        <p:strVal val="visible"/>
                                      </p:to>
                                    </p:set>
                                    <p:anim calcmode="lin" valueType="num">
                                      <p:cBhvr additive="base">
                                        <p:cTn id="7" dur="500" fill="hold"/>
                                        <p:tgtEl>
                                          <p:spTgt spid="409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xEl>
                                              <p:pRg st="3" end="3"/>
                                            </p:txEl>
                                          </p:spTgt>
                                        </p:tgtEl>
                                        <p:attrNameLst>
                                          <p:attrName>style.visibility</p:attrName>
                                        </p:attrNameLst>
                                      </p:cBhvr>
                                      <p:to>
                                        <p:strVal val="visible"/>
                                      </p:to>
                                    </p:set>
                                    <p:anim calcmode="lin" valueType="num">
                                      <p:cBhvr additive="base">
                                        <p:cTn id="13" dur="500" fill="hold"/>
                                        <p:tgtEl>
                                          <p:spTgt spid="409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8">
                                            <p:txEl>
                                              <p:pRg st="4" end="4"/>
                                            </p:txEl>
                                          </p:spTgt>
                                        </p:tgtEl>
                                        <p:attrNameLst>
                                          <p:attrName>style.visibility</p:attrName>
                                        </p:attrNameLst>
                                      </p:cBhvr>
                                      <p:to>
                                        <p:strVal val="visible"/>
                                      </p:to>
                                    </p:set>
                                    <p:anim calcmode="lin" valueType="num">
                                      <p:cBhvr additive="base">
                                        <p:cTn id="19" dur="5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685800" y="1371600"/>
            <a:ext cx="7772400" cy="4953000"/>
          </a:xfrm>
        </p:spPr>
        <p:txBody>
          <a:bodyPr/>
          <a:lstStyle/>
          <a:p>
            <a:r>
              <a:rPr lang="en-US" altLang="en-US" dirty="0"/>
              <a:t>A governmental unit is liable for “</a:t>
            </a:r>
            <a:r>
              <a:rPr lang="en-US" dirty="0"/>
              <a:t>personal injury and death so caused by a condition or </a:t>
            </a:r>
            <a:r>
              <a:rPr lang="en-US" b="1" dirty="0"/>
              <a:t>use of tangible personal </a:t>
            </a:r>
            <a:r>
              <a:rPr lang="en-US" dirty="0"/>
              <a:t>or real</a:t>
            </a:r>
            <a:r>
              <a:rPr lang="en-US" b="1" dirty="0"/>
              <a:t> property </a:t>
            </a:r>
            <a:r>
              <a:rPr lang="en-US" dirty="0"/>
              <a:t>if the governmental unit would, were it a private person, be liable to the claimant according to Texas law.”  Tex. CPRC § 101.021</a:t>
            </a:r>
          </a:p>
          <a:p>
            <a:pPr lvl="1"/>
            <a:endParaRPr lang="en-US" altLang="en-US" dirty="0"/>
          </a:p>
          <a:p>
            <a:r>
              <a:rPr lang="en-US" altLang="en-US" dirty="0"/>
              <a:t>Commonly invoked in health care liability claims against government units, but could apply in other cases as well involving use of tangible personal property. </a:t>
            </a:r>
          </a:p>
          <a:p>
            <a:endParaRPr lang="en-US" altLang="en-US" dirty="0"/>
          </a:p>
          <a:p>
            <a:r>
              <a:rPr lang="en-US" altLang="en-US" dirty="0"/>
              <a:t>Actual use required, and “nonuse of property” tort claim not sufficient to waive immunity. </a:t>
            </a:r>
          </a:p>
          <a:p>
            <a:pPr lvl="1"/>
            <a:r>
              <a:rPr lang="en-US" altLang="en-US" dirty="0"/>
              <a:t>There is no “</a:t>
            </a:r>
            <a:r>
              <a:rPr lang="en-US" altLang="en-US" dirty="0" err="1"/>
              <a:t>woulda</a:t>
            </a:r>
            <a:r>
              <a:rPr lang="en-US" altLang="en-US" dirty="0"/>
              <a:t>, </a:t>
            </a:r>
            <a:r>
              <a:rPr lang="en-US" altLang="en-US" dirty="0" err="1"/>
              <a:t>coulda</a:t>
            </a:r>
            <a:r>
              <a:rPr lang="en-US" altLang="en-US" dirty="0"/>
              <a:t>, </a:t>
            </a:r>
            <a:r>
              <a:rPr lang="en-US" altLang="en-US" dirty="0" err="1"/>
              <a:t>shoulda</a:t>
            </a:r>
            <a:r>
              <a:rPr lang="en-US" altLang="en-US" dirty="0"/>
              <a:t>” claims.</a:t>
            </a:r>
          </a:p>
          <a:p>
            <a:pPr lvl="1"/>
            <a:endParaRPr lang="en-US" altLang="en-US" dirty="0"/>
          </a:p>
          <a:p>
            <a:pPr lvl="1"/>
            <a:endParaRPr lang="en-US" altLang="en-US" dirty="0"/>
          </a:p>
          <a:p>
            <a:pPr lvl="1"/>
            <a:endParaRPr lang="en-US" altLang="en-US" dirty="0"/>
          </a:p>
          <a:p>
            <a:endParaRPr lang="en-US" altLang="en-US" dirty="0"/>
          </a:p>
        </p:txBody>
      </p:sp>
      <p:sp>
        <p:nvSpPr>
          <p:cNvPr id="4099" name="Rectangle 2"/>
          <p:cNvSpPr>
            <a:spLocks noGrp="1" noChangeArrowheads="1"/>
          </p:cNvSpPr>
          <p:nvPr>
            <p:ph type="title"/>
          </p:nvPr>
        </p:nvSpPr>
        <p:spPr>
          <a:xfrm>
            <a:off x="1295400" y="217134"/>
            <a:ext cx="7620000" cy="480131"/>
          </a:xfrm>
        </p:spPr>
        <p:txBody>
          <a:bodyPr/>
          <a:lstStyle/>
          <a:p>
            <a:r>
              <a:rPr lang="en-US" altLang="en-US" dirty="0">
                <a:latin typeface="Arial Bold" pitchFamily="-84" charset="0"/>
              </a:rPr>
              <a:t>Use of Tangible Personal Property Claim</a:t>
            </a:r>
          </a:p>
        </p:txBody>
      </p:sp>
    </p:spTree>
    <p:extLst>
      <p:ext uri="{BB962C8B-B14F-4D97-AF65-F5344CB8AC3E}">
        <p14:creationId xmlns:p14="http://schemas.microsoft.com/office/powerpoint/2010/main" val="390617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anim calcmode="lin" valueType="num">
                                      <p:cBhvr additive="base">
                                        <p:cTn id="7"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xEl>
                                              <p:pRg st="4" end="4"/>
                                            </p:txEl>
                                          </p:spTgt>
                                        </p:tgtEl>
                                        <p:attrNameLst>
                                          <p:attrName>style.visibility</p:attrName>
                                        </p:attrNameLst>
                                      </p:cBhvr>
                                      <p:to>
                                        <p:strVal val="visible"/>
                                      </p:to>
                                    </p:set>
                                    <p:anim calcmode="lin" valueType="num">
                                      <p:cBhvr additive="base">
                                        <p:cTn id="13" dur="5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8">
                                            <p:txEl>
                                              <p:pRg st="5" end="5"/>
                                            </p:txEl>
                                          </p:spTgt>
                                        </p:tgtEl>
                                        <p:attrNameLst>
                                          <p:attrName>style.visibility</p:attrName>
                                        </p:attrNameLst>
                                      </p:cBhvr>
                                      <p:to>
                                        <p:strVal val="visible"/>
                                      </p:to>
                                    </p:set>
                                    <p:anim calcmode="lin" valueType="num">
                                      <p:cBhvr additive="base">
                                        <p:cTn id="19" dur="500" fill="hold"/>
                                        <p:tgtEl>
                                          <p:spTgt spid="4098">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685800" y="1371600"/>
            <a:ext cx="7772400" cy="5334000"/>
          </a:xfrm>
        </p:spPr>
        <p:txBody>
          <a:bodyPr/>
          <a:lstStyle/>
          <a:p>
            <a:r>
              <a:rPr lang="en-US" dirty="0"/>
              <a:t>Issue in tangible personal property case:  Does the claim involve negligence as to the tangible personal property, or is it really about the judgment of the employee?  </a:t>
            </a:r>
          </a:p>
          <a:p>
            <a:pPr lvl="1"/>
            <a:endParaRPr lang="en-US" altLang="en-US" dirty="0"/>
          </a:p>
          <a:p>
            <a:pPr lvl="1"/>
            <a:endParaRPr lang="en-US" altLang="en-US" dirty="0"/>
          </a:p>
          <a:p>
            <a:r>
              <a:rPr lang="en-US" altLang="en-US" dirty="0"/>
              <a:t>Key case:  </a:t>
            </a:r>
            <a:r>
              <a:rPr lang="en-US" i="1" dirty="0"/>
              <a:t>Texas Dep't of Criminal Justice v. Rangel</a:t>
            </a:r>
            <a:r>
              <a:rPr lang="en-US" dirty="0"/>
              <a:t>, 581 S.W.3d 313, 316 (Tex. App.—Houston [1st Dist.] 2018, pet. granted)</a:t>
            </a:r>
          </a:p>
          <a:p>
            <a:pPr lvl="1"/>
            <a:r>
              <a:rPr lang="en-US" dirty="0"/>
              <a:t>Was a guard’s use of a gun enough to fall under the “use” waiver of TTCA?  </a:t>
            </a:r>
          </a:p>
          <a:p>
            <a:pPr lvl="1"/>
            <a:r>
              <a:rPr lang="en-US" dirty="0"/>
              <a:t>Currently pending before Texas Supreme Court. </a:t>
            </a:r>
          </a:p>
          <a:p>
            <a:endParaRPr lang="en-US" altLang="en-US" dirty="0"/>
          </a:p>
          <a:p>
            <a:pPr lvl="1"/>
            <a:endParaRPr lang="en-US" altLang="en-US" dirty="0"/>
          </a:p>
          <a:p>
            <a:pPr lvl="1"/>
            <a:endParaRPr lang="en-US" altLang="en-US" dirty="0"/>
          </a:p>
          <a:p>
            <a:pPr lvl="1"/>
            <a:endParaRPr lang="en-US" altLang="en-US" dirty="0"/>
          </a:p>
          <a:p>
            <a:endParaRPr lang="en-US" altLang="en-US" dirty="0"/>
          </a:p>
        </p:txBody>
      </p:sp>
      <p:sp>
        <p:nvSpPr>
          <p:cNvPr id="4099" name="Rectangle 2"/>
          <p:cNvSpPr>
            <a:spLocks noGrp="1" noChangeArrowheads="1"/>
          </p:cNvSpPr>
          <p:nvPr>
            <p:ph type="title"/>
          </p:nvPr>
        </p:nvSpPr>
        <p:spPr>
          <a:xfrm>
            <a:off x="1295400" y="217134"/>
            <a:ext cx="7620000" cy="480131"/>
          </a:xfrm>
        </p:spPr>
        <p:txBody>
          <a:bodyPr/>
          <a:lstStyle/>
          <a:p>
            <a:r>
              <a:rPr lang="en-US" altLang="en-US" dirty="0">
                <a:latin typeface="Arial Bold" pitchFamily="-84" charset="0"/>
              </a:rPr>
              <a:t>Use of Tangible Personal Property Claim</a:t>
            </a:r>
          </a:p>
        </p:txBody>
      </p:sp>
    </p:spTree>
    <p:extLst>
      <p:ext uri="{BB962C8B-B14F-4D97-AF65-F5344CB8AC3E}">
        <p14:creationId xmlns:p14="http://schemas.microsoft.com/office/powerpoint/2010/main" val="176211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3" end="3"/>
                                            </p:txEl>
                                          </p:spTgt>
                                        </p:tgtEl>
                                        <p:attrNameLst>
                                          <p:attrName>style.visibility</p:attrName>
                                        </p:attrNameLst>
                                      </p:cBhvr>
                                      <p:to>
                                        <p:strVal val="visible"/>
                                      </p:to>
                                    </p:set>
                                    <p:anim calcmode="lin" valueType="num">
                                      <p:cBhvr additive="base">
                                        <p:cTn id="7" dur="500" fill="hold"/>
                                        <p:tgtEl>
                                          <p:spTgt spid="4098">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xEl>
                                              <p:pRg st="4" end="4"/>
                                            </p:txEl>
                                          </p:spTgt>
                                        </p:tgtEl>
                                        <p:attrNameLst>
                                          <p:attrName>style.visibility</p:attrName>
                                        </p:attrNameLst>
                                      </p:cBhvr>
                                      <p:to>
                                        <p:strVal val="visible"/>
                                      </p:to>
                                    </p:set>
                                    <p:anim calcmode="lin" valueType="num">
                                      <p:cBhvr additive="base">
                                        <p:cTn id="13" dur="5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8">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098">
                                            <p:txEl>
                                              <p:pRg st="5" end="5"/>
                                            </p:txEl>
                                          </p:spTgt>
                                        </p:tgtEl>
                                        <p:attrNameLst>
                                          <p:attrName>style.visibility</p:attrName>
                                        </p:attrNameLst>
                                      </p:cBhvr>
                                      <p:to>
                                        <p:strVal val="visible"/>
                                      </p:to>
                                    </p:set>
                                    <p:anim calcmode="lin" valueType="num">
                                      <p:cBhvr additive="base">
                                        <p:cTn id="17" dur="500" fill="hold"/>
                                        <p:tgtEl>
                                          <p:spTgt spid="4098">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685800" y="1371600"/>
            <a:ext cx="7772400" cy="5105400"/>
          </a:xfrm>
        </p:spPr>
        <p:txBody>
          <a:bodyPr/>
          <a:lstStyle/>
          <a:p>
            <a:r>
              <a:rPr lang="en-US" i="1" dirty="0">
                <a:solidFill>
                  <a:srgbClr val="13266E"/>
                </a:solidFill>
                <a:ea typeface="Batang" panose="02030600000101010101" pitchFamily="18" charset="-127"/>
              </a:rPr>
              <a:t>Emergency Exception</a:t>
            </a:r>
            <a:r>
              <a:rPr lang="en-US" dirty="0">
                <a:solidFill>
                  <a:srgbClr val="13266E"/>
                </a:solidFill>
                <a:ea typeface="Batang" panose="02030600000101010101" pitchFamily="18" charset="-127"/>
              </a:rPr>
              <a:t>:  No TTCA claim for “action of employee responding to emergency call, or reaction to emergency situation if the action is in compliance with the laws and ordinances applicable to emergency action, or in the absence of such a law or ordinance, if the action is not taken with conscious indifference or reckless disregard for the safety of others.”  Tex. CPRC § 101.055(2)</a:t>
            </a:r>
          </a:p>
          <a:p>
            <a:pPr lvl="1"/>
            <a:r>
              <a:rPr lang="en-US" dirty="0">
                <a:solidFill>
                  <a:srgbClr val="13266E"/>
                </a:solidFill>
                <a:ea typeface="Batang" panose="02030600000101010101" pitchFamily="18" charset="-127"/>
              </a:rPr>
              <a:t>Typically applies to drivers who are law enforcement, such as DPS Troopers or Game Wardens with Parks and Wildlife.</a:t>
            </a:r>
          </a:p>
          <a:p>
            <a:pPr lvl="1"/>
            <a:endParaRPr lang="en-US" dirty="0">
              <a:solidFill>
                <a:srgbClr val="13266E"/>
              </a:solidFill>
              <a:ea typeface="Batang" panose="02030600000101010101" pitchFamily="18" charset="-127"/>
            </a:endParaRPr>
          </a:p>
          <a:p>
            <a:endParaRPr lang="en-US" i="1" dirty="0">
              <a:solidFill>
                <a:srgbClr val="13266E"/>
              </a:solidFill>
              <a:ea typeface="Batang" panose="02030600000101010101" pitchFamily="18" charset="-127"/>
            </a:endParaRPr>
          </a:p>
          <a:p>
            <a:endParaRPr lang="en-US" dirty="0">
              <a:ea typeface="Batang" panose="02030600000101010101" pitchFamily="18" charset="-127"/>
            </a:endParaRPr>
          </a:p>
        </p:txBody>
      </p:sp>
      <p:sp>
        <p:nvSpPr>
          <p:cNvPr id="2" name="Title 1"/>
          <p:cNvSpPr>
            <a:spLocks noGrp="1"/>
          </p:cNvSpPr>
          <p:nvPr>
            <p:ph type="title"/>
          </p:nvPr>
        </p:nvSpPr>
        <p:spPr>
          <a:xfrm>
            <a:off x="1295400" y="38292"/>
            <a:ext cx="7162800" cy="867930"/>
          </a:xfrm>
        </p:spPr>
        <p:txBody>
          <a:bodyPr/>
          <a:lstStyle/>
          <a:p>
            <a:r>
              <a:rPr lang="en-US" altLang="en-US" dirty="0">
                <a:latin typeface="Arial Bold" pitchFamily="-84" charset="0"/>
              </a:rPr>
              <a:t>Common Defenses:  Emergency Exception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685800" y="1371600"/>
            <a:ext cx="7772400" cy="5105400"/>
          </a:xfrm>
        </p:spPr>
        <p:txBody>
          <a:bodyPr/>
          <a:lstStyle/>
          <a:p>
            <a:r>
              <a:rPr lang="en-US" i="1" dirty="0">
                <a:solidFill>
                  <a:srgbClr val="13266E"/>
                </a:solidFill>
                <a:ea typeface="Batang" panose="02030600000101010101" pitchFamily="18" charset="-127"/>
              </a:rPr>
              <a:t>Official Immunity</a:t>
            </a:r>
            <a:r>
              <a:rPr lang="en-US" dirty="0">
                <a:solidFill>
                  <a:srgbClr val="13266E"/>
                </a:solidFill>
                <a:ea typeface="Batang" panose="02030600000101010101" pitchFamily="18" charset="-127"/>
              </a:rPr>
              <a:t>: Precludes suit against officials for performing (1) discretionary duties (2) in good faith as long as they are (3) acting within the scope of their authority.</a:t>
            </a:r>
          </a:p>
          <a:p>
            <a:pPr marL="0" indent="0">
              <a:buNone/>
            </a:pPr>
            <a:endParaRPr lang="en-US" dirty="0">
              <a:solidFill>
                <a:srgbClr val="13266E"/>
              </a:solidFill>
              <a:ea typeface="Batang" panose="02030600000101010101" pitchFamily="18" charset="-127"/>
            </a:endParaRPr>
          </a:p>
          <a:p>
            <a:pPr lvl="1"/>
            <a:r>
              <a:rPr lang="en-US" dirty="0">
                <a:ea typeface="Batang" panose="02030600000101010101" pitchFamily="18" charset="-127"/>
              </a:rPr>
              <a:t>Employee is immune if: </a:t>
            </a:r>
          </a:p>
          <a:p>
            <a:pPr marL="1654175" lvl="3" indent="-282575">
              <a:spcAft>
                <a:spcPts val="600"/>
              </a:spcAft>
              <a:buFont typeface="Wingdings" pitchFamily="2" charset="2"/>
              <a:buChar char="§"/>
              <a:defRPr/>
            </a:pPr>
            <a:r>
              <a:rPr lang="en-US" dirty="0">
                <a:ea typeface="Batang" panose="02030600000101010101" pitchFamily="18" charset="-127"/>
              </a:rPr>
              <a:t>The claim arises from the employee’s “discretionary act” which means the act required personal deliberation, decision, and judgment; </a:t>
            </a:r>
          </a:p>
          <a:p>
            <a:pPr marL="1654175" lvl="3" indent="-282575">
              <a:spcAft>
                <a:spcPts val="600"/>
              </a:spcAft>
              <a:buFont typeface="Wingdings" pitchFamily="2" charset="2"/>
              <a:buChar char="§"/>
              <a:defRPr/>
            </a:pPr>
            <a:r>
              <a:rPr lang="en-US" dirty="0">
                <a:ea typeface="Batang" panose="02030600000101010101" pitchFamily="18" charset="-127"/>
              </a:rPr>
              <a:t>The act is performed in “good faith” if a reasonably prudent official under similar circumstances could have believed the act was justified; and</a:t>
            </a:r>
          </a:p>
          <a:p>
            <a:pPr marL="1714500" lvl="3" indent="-342900">
              <a:spcAft>
                <a:spcPts val="600"/>
              </a:spcAft>
              <a:buFont typeface="Wingdings" panose="05000000000000000000" pitchFamily="2" charset="2"/>
              <a:buChar char="§"/>
              <a:defRPr/>
            </a:pPr>
            <a:r>
              <a:rPr lang="en-US" dirty="0">
                <a:ea typeface="Batang" panose="02030600000101010101" pitchFamily="18" charset="-127"/>
              </a:rPr>
              <a:t>Within the scope of employment.</a:t>
            </a:r>
          </a:p>
        </p:txBody>
      </p:sp>
      <p:sp>
        <p:nvSpPr>
          <p:cNvPr id="2" name="Title 1"/>
          <p:cNvSpPr>
            <a:spLocks noGrp="1"/>
          </p:cNvSpPr>
          <p:nvPr>
            <p:ph type="title"/>
          </p:nvPr>
        </p:nvSpPr>
        <p:spPr>
          <a:xfrm>
            <a:off x="1295400" y="232191"/>
            <a:ext cx="7162800" cy="480131"/>
          </a:xfrm>
        </p:spPr>
        <p:txBody>
          <a:bodyPr/>
          <a:lstStyle/>
          <a:p>
            <a:r>
              <a:rPr lang="en-US" altLang="en-US" dirty="0">
                <a:latin typeface="Arial Bold" pitchFamily="-84" charset="0"/>
              </a:rPr>
              <a:t>Common Defenses:  Official Immunity</a:t>
            </a:r>
            <a:endParaRPr lang="en-US" dirty="0"/>
          </a:p>
        </p:txBody>
      </p:sp>
    </p:spTree>
    <p:extLst>
      <p:ext uri="{BB962C8B-B14F-4D97-AF65-F5344CB8AC3E}">
        <p14:creationId xmlns:p14="http://schemas.microsoft.com/office/powerpoint/2010/main" val="265562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6">
                                            <p:txEl>
                                              <p:pRg st="3" end="3"/>
                                            </p:txEl>
                                          </p:spTgt>
                                        </p:tgtEl>
                                        <p:attrNameLst>
                                          <p:attrName>style.visibility</p:attrName>
                                        </p:attrNameLst>
                                      </p:cBhvr>
                                      <p:to>
                                        <p:strVal val="visible"/>
                                      </p:to>
                                    </p:set>
                                    <p:anim calcmode="lin" valueType="num">
                                      <p:cBhvr additive="base">
                                        <p:cTn id="11"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146">
                                            <p:txEl>
                                              <p:pRg st="4" end="4"/>
                                            </p:txEl>
                                          </p:spTgt>
                                        </p:tgtEl>
                                        <p:attrNameLst>
                                          <p:attrName>style.visibility</p:attrName>
                                        </p:attrNameLst>
                                      </p:cBhvr>
                                      <p:to>
                                        <p:strVal val="visible"/>
                                      </p:to>
                                    </p:set>
                                    <p:anim calcmode="lin" valueType="num">
                                      <p:cBhvr additive="base">
                                        <p:cTn id="17"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146">
                                            <p:txEl>
                                              <p:pRg st="5" end="5"/>
                                            </p:txEl>
                                          </p:spTgt>
                                        </p:tgtEl>
                                        <p:attrNameLst>
                                          <p:attrName>style.visibility</p:attrName>
                                        </p:attrNameLst>
                                      </p:cBhvr>
                                      <p:to>
                                        <p:strVal val="visible"/>
                                      </p:to>
                                    </p:set>
                                    <p:anim calcmode="lin" valueType="num">
                                      <p:cBhvr additive="base">
                                        <p:cTn id="23" dur="500" fill="hold"/>
                                        <p:tgtEl>
                                          <p:spTgt spid="6146">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685800" y="1371600"/>
            <a:ext cx="7772400" cy="5105400"/>
          </a:xfrm>
        </p:spPr>
        <p:txBody>
          <a:bodyPr/>
          <a:lstStyle/>
          <a:p>
            <a:r>
              <a:rPr lang="en-US" i="1" dirty="0">
                <a:solidFill>
                  <a:srgbClr val="13266E"/>
                </a:solidFill>
                <a:ea typeface="Batang" panose="02030600000101010101" pitchFamily="18" charset="-127"/>
              </a:rPr>
              <a:t>Recreational Use Statute</a:t>
            </a:r>
            <a:r>
              <a:rPr lang="en-US" dirty="0">
                <a:solidFill>
                  <a:srgbClr val="13266E"/>
                </a:solidFill>
                <a:ea typeface="Batang" panose="02030600000101010101" pitchFamily="18" charset="-127"/>
              </a:rPr>
              <a:t>:  Tex. CPRC § 75.001, </a:t>
            </a:r>
            <a:r>
              <a:rPr lang="en-US" i="1" dirty="0">
                <a:solidFill>
                  <a:srgbClr val="13266E"/>
                </a:solidFill>
                <a:ea typeface="Batang" panose="02030600000101010101" pitchFamily="18" charset="-127"/>
              </a:rPr>
              <a:t>et. seq.</a:t>
            </a:r>
            <a:endParaRPr lang="en-US" dirty="0">
              <a:solidFill>
                <a:srgbClr val="13266E"/>
              </a:solidFill>
              <a:ea typeface="Batang" panose="02030600000101010101" pitchFamily="18" charset="-127"/>
            </a:endParaRPr>
          </a:p>
          <a:p>
            <a:pPr lvl="1"/>
            <a:r>
              <a:rPr lang="en-US" dirty="0">
                <a:solidFill>
                  <a:srgbClr val="13266E"/>
                </a:solidFill>
                <a:ea typeface="Batang" panose="02030600000101010101" pitchFamily="18" charset="-127"/>
              </a:rPr>
              <a:t>Limits liability of all landowners, including Governmental entities, who permit others to use their property for “recreation.”  </a:t>
            </a:r>
          </a:p>
          <a:p>
            <a:pPr lvl="1"/>
            <a:r>
              <a:rPr lang="en-US" dirty="0">
                <a:solidFill>
                  <a:srgbClr val="13266E"/>
                </a:solidFill>
                <a:ea typeface="Batang" panose="02030600000101010101" pitchFamily="18" charset="-127"/>
              </a:rPr>
              <a:t>Landowners are effectively immunized from ordinary negligence claims.  </a:t>
            </a:r>
          </a:p>
          <a:p>
            <a:pPr lvl="1"/>
            <a:r>
              <a:rPr lang="en-US" dirty="0">
                <a:solidFill>
                  <a:srgbClr val="13266E"/>
                </a:solidFill>
                <a:ea typeface="Batang" panose="02030600000101010101" pitchFamily="18" charset="-127"/>
              </a:rPr>
              <a:t>Claimant must show landowner injured them through “gross negligence, malicious intent, or bad faith.”</a:t>
            </a:r>
          </a:p>
          <a:p>
            <a:pPr lvl="1"/>
            <a:r>
              <a:rPr lang="en-US" dirty="0">
                <a:solidFill>
                  <a:srgbClr val="13266E"/>
                </a:solidFill>
                <a:ea typeface="Batang" panose="02030600000101010101" pitchFamily="18" charset="-127"/>
              </a:rPr>
              <a:t>Typically arises as defense to premises liability claims, but can apply to any claim under the TTCA. </a:t>
            </a:r>
          </a:p>
          <a:p>
            <a:pPr lvl="1"/>
            <a:r>
              <a:rPr lang="en-US" i="1" dirty="0"/>
              <a:t>Key case:  Univ. of Texas v. Garner</a:t>
            </a:r>
            <a:r>
              <a:rPr lang="en-US" dirty="0"/>
              <a:t>, 18-0740, 2019 WL 5275579 (Tex. Oct. 18, 2019) </a:t>
            </a:r>
          </a:p>
          <a:p>
            <a:pPr lvl="2"/>
            <a:r>
              <a:rPr lang="en-US" dirty="0"/>
              <a:t>Recreational use defense applied when Claimant who was hit by vehicle by agency employee on agency’s premises.  </a:t>
            </a:r>
          </a:p>
          <a:p>
            <a:pPr lvl="2"/>
            <a:endParaRPr lang="en-US" dirty="0">
              <a:solidFill>
                <a:srgbClr val="13266E"/>
              </a:solidFill>
              <a:ea typeface="Batang" panose="02030600000101010101" pitchFamily="18" charset="-127"/>
            </a:endParaRPr>
          </a:p>
          <a:p>
            <a:pPr lvl="1"/>
            <a:endParaRPr lang="en-US" dirty="0">
              <a:solidFill>
                <a:srgbClr val="13266E"/>
              </a:solidFill>
              <a:ea typeface="Batang" panose="02030600000101010101" pitchFamily="18" charset="-127"/>
            </a:endParaRPr>
          </a:p>
        </p:txBody>
      </p:sp>
      <p:sp>
        <p:nvSpPr>
          <p:cNvPr id="2" name="Title 1"/>
          <p:cNvSpPr>
            <a:spLocks noGrp="1"/>
          </p:cNvSpPr>
          <p:nvPr>
            <p:ph type="title"/>
          </p:nvPr>
        </p:nvSpPr>
        <p:spPr>
          <a:xfrm>
            <a:off x="1295400" y="232191"/>
            <a:ext cx="7162800" cy="480131"/>
          </a:xfrm>
        </p:spPr>
        <p:txBody>
          <a:bodyPr/>
          <a:lstStyle/>
          <a:p>
            <a:r>
              <a:rPr lang="en-US" altLang="en-US" dirty="0">
                <a:latin typeface="Arial Bold" pitchFamily="-84" charset="0"/>
              </a:rPr>
              <a:t>Common Defenses:  Recreational Use</a:t>
            </a:r>
            <a:endParaRPr lang="en-US" dirty="0"/>
          </a:p>
        </p:txBody>
      </p:sp>
    </p:spTree>
    <p:extLst>
      <p:ext uri="{BB962C8B-B14F-4D97-AF65-F5344CB8AC3E}">
        <p14:creationId xmlns:p14="http://schemas.microsoft.com/office/powerpoint/2010/main" val="427881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anim calcmode="lin" valueType="num">
                                      <p:cBhvr additive="base">
                                        <p:cTn id="19"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6">
                                            <p:txEl>
                                              <p:pRg st="5" end="5"/>
                                            </p:txEl>
                                          </p:spTgt>
                                        </p:tgtEl>
                                        <p:attrNameLst>
                                          <p:attrName>style.visibility</p:attrName>
                                        </p:attrNameLst>
                                      </p:cBhvr>
                                      <p:to>
                                        <p:strVal val="visible"/>
                                      </p:to>
                                    </p:set>
                                    <p:anim calcmode="lin" valueType="num">
                                      <p:cBhvr additive="base">
                                        <p:cTn id="25" dur="500" fill="hold"/>
                                        <p:tgtEl>
                                          <p:spTgt spid="614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6">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146">
                                            <p:txEl>
                                              <p:pRg st="6" end="6"/>
                                            </p:txEl>
                                          </p:spTgt>
                                        </p:tgtEl>
                                        <p:attrNameLst>
                                          <p:attrName>style.visibility</p:attrName>
                                        </p:attrNameLst>
                                      </p:cBhvr>
                                      <p:to>
                                        <p:strVal val="visible"/>
                                      </p:to>
                                    </p:set>
                                    <p:anim calcmode="lin" valueType="num">
                                      <p:cBhvr additive="base">
                                        <p:cTn id="29" dur="500" fill="hold"/>
                                        <p:tgtEl>
                                          <p:spTgt spid="6146">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685800" y="1371600"/>
            <a:ext cx="7772400" cy="5105400"/>
          </a:xfrm>
        </p:spPr>
        <p:txBody>
          <a:bodyPr/>
          <a:lstStyle/>
          <a:p>
            <a:pPr marL="914400" lvl="2" indent="0">
              <a:buNone/>
            </a:pPr>
            <a:r>
              <a:rPr lang="en-US" dirty="0">
                <a:solidFill>
                  <a:srgbClr val="13266E"/>
                </a:solidFill>
                <a:ea typeface="Batang" panose="02030600000101010101" pitchFamily="18" charset="-127"/>
              </a:rPr>
              <a:t>                              </a:t>
            </a:r>
          </a:p>
          <a:p>
            <a:pPr marL="914400" lvl="2" indent="0">
              <a:buNone/>
            </a:pPr>
            <a:endParaRPr lang="en-US" dirty="0">
              <a:solidFill>
                <a:srgbClr val="13266E"/>
              </a:solidFill>
              <a:ea typeface="Batang" panose="02030600000101010101" pitchFamily="18" charset="-127"/>
            </a:endParaRPr>
          </a:p>
          <a:p>
            <a:pPr marL="914400" lvl="2" indent="0">
              <a:buNone/>
            </a:pPr>
            <a:endParaRPr lang="en-US" dirty="0">
              <a:solidFill>
                <a:srgbClr val="13266E"/>
              </a:solidFill>
              <a:ea typeface="Batang" panose="02030600000101010101" pitchFamily="18" charset="-127"/>
            </a:endParaRPr>
          </a:p>
          <a:p>
            <a:pPr marL="914400" lvl="2" indent="0">
              <a:buNone/>
            </a:pPr>
            <a:endParaRPr lang="en-US" dirty="0">
              <a:solidFill>
                <a:srgbClr val="13266E"/>
              </a:solidFill>
              <a:ea typeface="Batang" panose="02030600000101010101" pitchFamily="18" charset="-127"/>
            </a:endParaRPr>
          </a:p>
          <a:p>
            <a:pPr marL="0" indent="0" algn="ctr">
              <a:buNone/>
            </a:pPr>
            <a:r>
              <a:rPr lang="en-US" altLang="en-US" b="1" dirty="0"/>
              <a:t>Michael J. Patterson </a:t>
            </a:r>
          </a:p>
          <a:p>
            <a:pPr marL="0" indent="0" algn="ctr">
              <a:buNone/>
            </a:pPr>
            <a:r>
              <a:rPr lang="en-US" altLang="en-US" b="1" dirty="0"/>
              <a:t>Deputy Chief, Tort Litigation Division</a:t>
            </a:r>
          </a:p>
          <a:p>
            <a:pPr marL="0" indent="0" algn="ctr">
              <a:buNone/>
            </a:pPr>
            <a:r>
              <a:rPr lang="en-US" altLang="en-US" b="1" dirty="0"/>
              <a:t>(512) 475-1655</a:t>
            </a:r>
          </a:p>
          <a:p>
            <a:pPr marL="0" indent="0" algn="ctr">
              <a:buNone/>
            </a:pPr>
            <a:r>
              <a:rPr lang="en-US" altLang="en-US" b="1" dirty="0">
                <a:hlinkClick r:id="rId2"/>
              </a:rPr>
              <a:t>Michael.Patterson@oag.texas.gov</a:t>
            </a:r>
            <a:r>
              <a:rPr lang="en-US" altLang="en-US" b="1" dirty="0"/>
              <a:t> </a:t>
            </a:r>
          </a:p>
          <a:p>
            <a:pPr lvl="1"/>
            <a:endParaRPr lang="en-US" dirty="0">
              <a:solidFill>
                <a:srgbClr val="13266E"/>
              </a:solidFill>
              <a:ea typeface="Batang" panose="02030600000101010101" pitchFamily="18" charset="-127"/>
            </a:endParaRPr>
          </a:p>
        </p:txBody>
      </p:sp>
      <p:sp>
        <p:nvSpPr>
          <p:cNvPr id="2" name="Title 1"/>
          <p:cNvSpPr>
            <a:spLocks noGrp="1"/>
          </p:cNvSpPr>
          <p:nvPr>
            <p:ph type="title"/>
          </p:nvPr>
        </p:nvSpPr>
        <p:spPr>
          <a:xfrm>
            <a:off x="1295400" y="232191"/>
            <a:ext cx="7162800" cy="480131"/>
          </a:xfrm>
        </p:spPr>
        <p:txBody>
          <a:bodyPr/>
          <a:lstStyle/>
          <a:p>
            <a:r>
              <a:rPr lang="en-US" altLang="en-US" dirty="0">
                <a:latin typeface="Arial Bold" pitchFamily="-84" charset="0"/>
              </a:rPr>
              <a:t>Contact</a:t>
            </a:r>
            <a:endParaRPr lang="en-US" dirty="0"/>
          </a:p>
        </p:txBody>
      </p:sp>
    </p:spTree>
    <p:extLst>
      <p:ext uri="{BB962C8B-B14F-4D97-AF65-F5344CB8AC3E}">
        <p14:creationId xmlns:p14="http://schemas.microsoft.com/office/powerpoint/2010/main" val="2310920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685800" y="1371600"/>
            <a:ext cx="7772400" cy="4648200"/>
          </a:xfrm>
        </p:spPr>
        <p:txBody>
          <a:bodyPr/>
          <a:lstStyle/>
          <a:p>
            <a:r>
              <a:rPr lang="en-US" altLang="en-US" dirty="0"/>
              <a:t>Chapter 101, Civil Practice and Remedies Code</a:t>
            </a:r>
          </a:p>
          <a:p>
            <a:endParaRPr lang="en-US" altLang="en-US" dirty="0"/>
          </a:p>
          <a:p>
            <a:r>
              <a:rPr lang="en-US" altLang="en-US" dirty="0"/>
              <a:t>Sets out the scope of tort liability for State entities and employees in course and scope of their state employment.</a:t>
            </a:r>
          </a:p>
          <a:p>
            <a:endParaRPr lang="en-US" altLang="en-US" dirty="0"/>
          </a:p>
          <a:p>
            <a:r>
              <a:rPr lang="en-US" altLang="en-US" dirty="0"/>
              <a:t>If the tort isn’t provided for under the TTCA, then there is not a waiver of the State’s sovereign immunity. </a:t>
            </a:r>
          </a:p>
          <a:p>
            <a:endParaRPr lang="en-US" altLang="en-US" dirty="0"/>
          </a:p>
          <a:p>
            <a:r>
              <a:rPr lang="en-US" altLang="en-US" dirty="0"/>
              <a:t>Provisions applying to State entities are separate from those applying to Municipalities. </a:t>
            </a:r>
          </a:p>
          <a:p>
            <a:endParaRPr lang="en-US" altLang="en-US" dirty="0"/>
          </a:p>
          <a:p>
            <a:r>
              <a:rPr lang="en-US" altLang="en-US" dirty="0"/>
              <a:t>State entities are represented by the Office of the Attorney General.</a:t>
            </a:r>
          </a:p>
          <a:p>
            <a:endParaRPr lang="en-US" altLang="en-US" dirty="0"/>
          </a:p>
        </p:txBody>
      </p:sp>
      <p:sp>
        <p:nvSpPr>
          <p:cNvPr id="4099" name="Rectangle 2"/>
          <p:cNvSpPr>
            <a:spLocks noGrp="1" noChangeArrowheads="1"/>
          </p:cNvSpPr>
          <p:nvPr>
            <p:ph type="title"/>
          </p:nvPr>
        </p:nvSpPr>
        <p:spPr>
          <a:xfrm>
            <a:off x="1295400" y="23235"/>
            <a:ext cx="7620000" cy="867930"/>
          </a:xfrm>
        </p:spPr>
        <p:txBody>
          <a:bodyPr/>
          <a:lstStyle/>
          <a:p>
            <a:r>
              <a:rPr lang="en-US" altLang="en-US" dirty="0">
                <a:latin typeface="Arial Bold" pitchFamily="-84" charset="0"/>
              </a:rPr>
              <a:t>Texas Tort Claims Act: </a:t>
            </a:r>
            <a:br>
              <a:rPr lang="en-US" altLang="en-US" dirty="0">
                <a:latin typeface="Arial Bold" pitchFamily="-84" charset="0"/>
              </a:rPr>
            </a:br>
            <a:r>
              <a:rPr lang="en-US" altLang="en-US" dirty="0">
                <a:latin typeface="Arial Bold" pitchFamily="-84" charset="0"/>
              </a:rPr>
              <a:t>General Background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anim calcmode="lin" valueType="num">
                                      <p:cBhvr additive="base">
                                        <p:cTn id="7"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xEl>
                                              <p:pRg st="4" end="4"/>
                                            </p:txEl>
                                          </p:spTgt>
                                        </p:tgtEl>
                                        <p:attrNameLst>
                                          <p:attrName>style.visibility</p:attrName>
                                        </p:attrNameLst>
                                      </p:cBhvr>
                                      <p:to>
                                        <p:strVal val="visible"/>
                                      </p:to>
                                    </p:set>
                                    <p:anim calcmode="lin" valueType="num">
                                      <p:cBhvr additive="base">
                                        <p:cTn id="13" dur="5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8">
                                            <p:txEl>
                                              <p:pRg st="6" end="6"/>
                                            </p:txEl>
                                          </p:spTgt>
                                        </p:tgtEl>
                                        <p:attrNameLst>
                                          <p:attrName>style.visibility</p:attrName>
                                        </p:attrNameLst>
                                      </p:cBhvr>
                                      <p:to>
                                        <p:strVal val="visible"/>
                                      </p:to>
                                    </p:set>
                                    <p:anim calcmode="lin" valueType="num">
                                      <p:cBhvr additive="base">
                                        <p:cTn id="19" dur="500" fill="hold"/>
                                        <p:tgtEl>
                                          <p:spTgt spid="4098">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8">
                                            <p:txEl>
                                              <p:pRg st="8" end="8"/>
                                            </p:txEl>
                                          </p:spTgt>
                                        </p:tgtEl>
                                        <p:attrNameLst>
                                          <p:attrName>style.visibility</p:attrName>
                                        </p:attrNameLst>
                                      </p:cBhvr>
                                      <p:to>
                                        <p:strVal val="visible"/>
                                      </p:to>
                                    </p:set>
                                    <p:anim calcmode="lin" valueType="num">
                                      <p:cBhvr additive="base">
                                        <p:cTn id="25" dur="500" fill="hold"/>
                                        <p:tgtEl>
                                          <p:spTgt spid="4098">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p:txBody>
          <a:bodyPr/>
          <a:lstStyle/>
          <a:p>
            <a:r>
              <a:rPr lang="en-US" altLang="en-US" dirty="0"/>
              <a:t>“Suit under this chapter </a:t>
            </a:r>
            <a:r>
              <a:rPr lang="en-US" altLang="en-US" i="1" dirty="0"/>
              <a:t>shall</a:t>
            </a:r>
            <a:r>
              <a:rPr lang="en-US" altLang="en-US" dirty="0"/>
              <a:t> be brought </a:t>
            </a:r>
            <a:r>
              <a:rPr lang="en-US" altLang="en-US" i="1" dirty="0"/>
              <a:t>in state court</a:t>
            </a:r>
            <a:r>
              <a:rPr lang="en-US" altLang="en-US" dirty="0"/>
              <a:t> in the county in which the cause of action arose or a part of the cause of action arises.”  </a:t>
            </a:r>
          </a:p>
          <a:p>
            <a:endParaRPr lang="en-US" altLang="en-US" dirty="0"/>
          </a:p>
          <a:p>
            <a:pPr lvl="1"/>
            <a:r>
              <a:rPr lang="en-US" altLang="en-US" dirty="0"/>
              <a:t>Unless the State entity has a venue provision providing otherwise, suit can only be brought where the tort arises. </a:t>
            </a:r>
          </a:p>
          <a:p>
            <a:pPr marL="457200" lvl="1" indent="0">
              <a:buNone/>
            </a:pPr>
            <a:endParaRPr lang="en-US" altLang="en-US" dirty="0"/>
          </a:p>
          <a:p>
            <a:pPr lvl="1"/>
            <a:r>
              <a:rPr lang="en-US" altLang="en-US" dirty="0"/>
              <a:t>Unless the State entity consents, suit </a:t>
            </a:r>
            <a:r>
              <a:rPr lang="en-US" altLang="en-US" u="sng" dirty="0"/>
              <a:t>cannot</a:t>
            </a:r>
            <a:r>
              <a:rPr lang="en-US" altLang="en-US" dirty="0"/>
              <a:t> be brought in federal court, even if there are also federal claims (i.e., § 1983)</a:t>
            </a:r>
          </a:p>
          <a:p>
            <a:pPr marL="457200" lvl="1" indent="0">
              <a:buNone/>
            </a:pPr>
            <a:endParaRPr lang="en-US" altLang="en-US" dirty="0"/>
          </a:p>
          <a:p>
            <a:pPr lvl="2"/>
            <a:r>
              <a:rPr lang="en-US" dirty="0"/>
              <a:t>Key case</a:t>
            </a:r>
            <a:r>
              <a:rPr lang="en-US" i="1" dirty="0"/>
              <a:t>:  </a:t>
            </a:r>
            <a:r>
              <a:rPr lang="en-US" i="1" dirty="0" err="1"/>
              <a:t>Sherwinski</a:t>
            </a:r>
            <a:r>
              <a:rPr lang="en-US" i="1" dirty="0"/>
              <a:t> v. Peterson</a:t>
            </a:r>
            <a:r>
              <a:rPr lang="en-US" dirty="0"/>
              <a:t>, 98 F.3d 849, 851 (5th Cir. 1996)</a:t>
            </a:r>
          </a:p>
          <a:p>
            <a:pPr marL="914400" lvl="2" indent="0">
              <a:buNone/>
            </a:pPr>
            <a:endParaRPr lang="en-US" altLang="en-US" dirty="0"/>
          </a:p>
        </p:txBody>
      </p:sp>
      <p:sp>
        <p:nvSpPr>
          <p:cNvPr id="4099" name="Rectangle 2"/>
          <p:cNvSpPr>
            <a:spLocks noGrp="1" noChangeArrowheads="1"/>
          </p:cNvSpPr>
          <p:nvPr>
            <p:ph type="title"/>
          </p:nvPr>
        </p:nvSpPr>
        <p:spPr>
          <a:xfrm>
            <a:off x="1295400" y="217134"/>
            <a:ext cx="7620000" cy="480131"/>
          </a:xfrm>
        </p:spPr>
        <p:txBody>
          <a:bodyPr/>
          <a:lstStyle/>
          <a:p>
            <a:r>
              <a:rPr lang="en-US" altLang="en-US" dirty="0">
                <a:latin typeface="Arial Bold" pitchFamily="-84" charset="0"/>
              </a:rPr>
              <a:t>Bringing Suit Under the TTCA</a:t>
            </a:r>
          </a:p>
        </p:txBody>
      </p:sp>
    </p:spTree>
    <p:extLst>
      <p:ext uri="{BB962C8B-B14F-4D97-AF65-F5344CB8AC3E}">
        <p14:creationId xmlns:p14="http://schemas.microsoft.com/office/powerpoint/2010/main" val="111900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anim calcmode="lin" valueType="num">
                                      <p:cBhvr additive="base">
                                        <p:cTn id="7"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xEl>
                                              <p:pRg st="4" end="4"/>
                                            </p:txEl>
                                          </p:spTgt>
                                        </p:tgtEl>
                                        <p:attrNameLst>
                                          <p:attrName>style.visibility</p:attrName>
                                        </p:attrNameLst>
                                      </p:cBhvr>
                                      <p:to>
                                        <p:strVal val="visible"/>
                                      </p:to>
                                    </p:set>
                                    <p:anim calcmode="lin" valueType="num">
                                      <p:cBhvr additive="base">
                                        <p:cTn id="13" dur="5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8">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098">
                                            <p:txEl>
                                              <p:pRg st="6" end="6"/>
                                            </p:txEl>
                                          </p:spTgt>
                                        </p:tgtEl>
                                        <p:attrNameLst>
                                          <p:attrName>style.visibility</p:attrName>
                                        </p:attrNameLst>
                                      </p:cBhvr>
                                      <p:to>
                                        <p:strVal val="visible"/>
                                      </p:to>
                                    </p:set>
                                    <p:anim calcmode="lin" valueType="num">
                                      <p:cBhvr additive="base">
                                        <p:cTn id="17" dur="500" fill="hold"/>
                                        <p:tgtEl>
                                          <p:spTgt spid="4098">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p:txBody>
          <a:bodyPr/>
          <a:lstStyle/>
          <a:p>
            <a:r>
              <a:rPr lang="en-US" altLang="en-US" dirty="0"/>
              <a:t>Notice requirement:  Tex. CRPC § 101.101(a)</a:t>
            </a:r>
          </a:p>
          <a:p>
            <a:endParaRPr lang="en-US" altLang="en-US" dirty="0"/>
          </a:p>
          <a:p>
            <a:pPr lvl="1"/>
            <a:r>
              <a:rPr lang="en-US" altLang="en-US" dirty="0"/>
              <a:t>Claimants must generally give written notice of their claim within six months of the date that incident giving rise to claim occurs. </a:t>
            </a:r>
          </a:p>
          <a:p>
            <a:pPr marL="457200" lvl="1" indent="0">
              <a:buNone/>
            </a:pPr>
            <a:endParaRPr lang="en-US" altLang="en-US" dirty="0"/>
          </a:p>
          <a:p>
            <a:pPr lvl="1"/>
            <a:r>
              <a:rPr lang="en-US" dirty="0"/>
              <a:t>TTCA’s written notice requirement does not apply when the governmental unit has “actual notice”:</a:t>
            </a:r>
          </a:p>
          <a:p>
            <a:pPr lvl="2"/>
            <a:r>
              <a:rPr lang="en-US" dirty="0"/>
              <a:t>knowledge of death or injury; </a:t>
            </a:r>
          </a:p>
          <a:p>
            <a:pPr lvl="2"/>
            <a:r>
              <a:rPr lang="en-US" dirty="0"/>
              <a:t>its alleged or possible fault in producing or contributing to death or injury; and </a:t>
            </a:r>
          </a:p>
          <a:p>
            <a:pPr lvl="2"/>
            <a:r>
              <a:rPr lang="en-US" dirty="0"/>
              <a:t>identity of the parties involved.  </a:t>
            </a:r>
          </a:p>
          <a:p>
            <a:pPr lvl="2"/>
            <a:endParaRPr lang="en-US" altLang="en-US" dirty="0"/>
          </a:p>
        </p:txBody>
      </p:sp>
      <p:sp>
        <p:nvSpPr>
          <p:cNvPr id="4099" name="Rectangle 2"/>
          <p:cNvSpPr>
            <a:spLocks noGrp="1" noChangeArrowheads="1"/>
          </p:cNvSpPr>
          <p:nvPr>
            <p:ph type="title"/>
          </p:nvPr>
        </p:nvSpPr>
        <p:spPr>
          <a:xfrm>
            <a:off x="1295400" y="217134"/>
            <a:ext cx="7620000" cy="480131"/>
          </a:xfrm>
        </p:spPr>
        <p:txBody>
          <a:bodyPr/>
          <a:lstStyle/>
          <a:p>
            <a:r>
              <a:rPr lang="en-US" altLang="en-US" dirty="0">
                <a:latin typeface="Arial Bold" pitchFamily="-84" charset="0"/>
              </a:rPr>
              <a:t>Bringing Suit Under the TTCA</a:t>
            </a:r>
          </a:p>
        </p:txBody>
      </p:sp>
    </p:spTree>
    <p:extLst>
      <p:ext uri="{BB962C8B-B14F-4D97-AF65-F5344CB8AC3E}">
        <p14:creationId xmlns:p14="http://schemas.microsoft.com/office/powerpoint/2010/main" val="319362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5" end="5"/>
                                            </p:txEl>
                                          </p:spTgt>
                                        </p:tgtEl>
                                        <p:attrNameLst>
                                          <p:attrName>style.visibility</p:attrName>
                                        </p:attrNameLst>
                                      </p:cBhvr>
                                      <p:to>
                                        <p:strVal val="visible"/>
                                      </p:to>
                                    </p:set>
                                    <p:anim calcmode="lin" valueType="num">
                                      <p:cBhvr additive="base">
                                        <p:cTn id="7" dur="500" fill="hold"/>
                                        <p:tgtEl>
                                          <p:spTgt spid="4098">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xEl>
                                              <p:pRg st="6" end="6"/>
                                            </p:txEl>
                                          </p:spTgt>
                                        </p:tgtEl>
                                        <p:attrNameLst>
                                          <p:attrName>style.visibility</p:attrName>
                                        </p:attrNameLst>
                                      </p:cBhvr>
                                      <p:to>
                                        <p:strVal val="visible"/>
                                      </p:to>
                                    </p:set>
                                    <p:anim calcmode="lin" valueType="num">
                                      <p:cBhvr additive="base">
                                        <p:cTn id="13" dur="500" fill="hold"/>
                                        <p:tgtEl>
                                          <p:spTgt spid="4098">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8">
                                            <p:txEl>
                                              <p:pRg st="7" end="7"/>
                                            </p:txEl>
                                          </p:spTgt>
                                        </p:tgtEl>
                                        <p:attrNameLst>
                                          <p:attrName>style.visibility</p:attrName>
                                        </p:attrNameLst>
                                      </p:cBhvr>
                                      <p:to>
                                        <p:strVal val="visible"/>
                                      </p:to>
                                    </p:set>
                                    <p:anim calcmode="lin" valueType="num">
                                      <p:cBhvr additive="base">
                                        <p:cTn id="19" dur="500" fill="hold"/>
                                        <p:tgtEl>
                                          <p:spTgt spid="4098">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p:txBody>
          <a:bodyPr/>
          <a:lstStyle/>
          <a:p>
            <a:r>
              <a:rPr lang="en-US" altLang="en-US" dirty="0"/>
              <a:t>Personal injuries award: $250,000.00 per person</a:t>
            </a:r>
          </a:p>
          <a:p>
            <a:pPr lvl="1"/>
            <a:r>
              <a:rPr lang="en-US" altLang="en-US" dirty="0"/>
              <a:t>$500,000.00 per occurrence.</a:t>
            </a:r>
          </a:p>
          <a:p>
            <a:pPr marL="457200" lvl="1" indent="0">
              <a:buNone/>
            </a:pPr>
            <a:endParaRPr lang="en-US" altLang="en-US" dirty="0"/>
          </a:p>
          <a:p>
            <a:r>
              <a:rPr lang="en-US" altLang="en-US" dirty="0"/>
              <a:t>Property damages award: </a:t>
            </a:r>
          </a:p>
          <a:p>
            <a:pPr lvl="1"/>
            <a:r>
              <a:rPr lang="en-US" altLang="en-US" dirty="0"/>
              <a:t>$100,000.00 per occurrence</a:t>
            </a:r>
          </a:p>
          <a:p>
            <a:pPr marL="457200" lvl="1" indent="0">
              <a:buNone/>
            </a:pPr>
            <a:endParaRPr lang="en-US" altLang="en-US" dirty="0"/>
          </a:p>
          <a:p>
            <a:r>
              <a:rPr lang="en-US" altLang="en-US" dirty="0"/>
              <a:t>Tex. CPRC 101.023(a)</a:t>
            </a:r>
          </a:p>
        </p:txBody>
      </p:sp>
      <p:sp>
        <p:nvSpPr>
          <p:cNvPr id="4099" name="Rectangle 2"/>
          <p:cNvSpPr>
            <a:spLocks noGrp="1" noChangeArrowheads="1"/>
          </p:cNvSpPr>
          <p:nvPr>
            <p:ph type="title"/>
          </p:nvPr>
        </p:nvSpPr>
        <p:spPr>
          <a:xfrm>
            <a:off x="1295400" y="217134"/>
            <a:ext cx="7620000" cy="480131"/>
          </a:xfrm>
        </p:spPr>
        <p:txBody>
          <a:bodyPr/>
          <a:lstStyle/>
          <a:p>
            <a:r>
              <a:rPr lang="en-US" altLang="en-US" dirty="0">
                <a:latin typeface="Arial Bold" pitchFamily="-84" charset="0"/>
              </a:rPr>
              <a:t>Damages Cap under the TTCA</a:t>
            </a:r>
          </a:p>
        </p:txBody>
      </p:sp>
    </p:spTree>
    <p:extLst>
      <p:ext uri="{BB962C8B-B14F-4D97-AF65-F5344CB8AC3E}">
        <p14:creationId xmlns:p14="http://schemas.microsoft.com/office/powerpoint/2010/main" val="3110918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p:txBody>
          <a:bodyPr/>
          <a:lstStyle/>
          <a:p>
            <a:r>
              <a:rPr lang="en-US" dirty="0">
                <a:solidFill>
                  <a:srgbClr val="13266E"/>
                </a:solidFill>
                <a:ea typeface="Batang" panose="02030600000101010101" pitchFamily="18" charset="-127"/>
              </a:rPr>
              <a:t>Tex. CPRC § 101.106: Precludes suit against officials for any tort claims that occur while they are paid and acting within the course and scope of their authority.</a:t>
            </a:r>
          </a:p>
          <a:p>
            <a:endParaRPr lang="en-US" dirty="0">
              <a:solidFill>
                <a:srgbClr val="13266E"/>
              </a:solidFill>
              <a:ea typeface="Batang" panose="02030600000101010101" pitchFamily="18" charset="-127"/>
            </a:endParaRPr>
          </a:p>
          <a:p>
            <a:r>
              <a:rPr lang="en-US" dirty="0">
                <a:solidFill>
                  <a:srgbClr val="13266E"/>
                </a:solidFill>
                <a:ea typeface="Batang" panose="02030600000101010101" pitchFamily="18" charset="-127"/>
              </a:rPr>
              <a:t>These claims will be dismissed against the official as they are truly claims against the State agency, who is the true defendant under the TTCA.</a:t>
            </a:r>
          </a:p>
          <a:p>
            <a:pPr lvl="1"/>
            <a:r>
              <a:rPr lang="en-US" dirty="0">
                <a:ea typeface="Batang" panose="02030600000101010101" pitchFamily="18" charset="-127"/>
              </a:rPr>
              <a:t>Key case: </a:t>
            </a:r>
            <a:r>
              <a:rPr lang="en-US" i="1" dirty="0" err="1">
                <a:ea typeface="Batang" panose="02030600000101010101" pitchFamily="18" charset="-127"/>
              </a:rPr>
              <a:t>Franka</a:t>
            </a:r>
            <a:r>
              <a:rPr lang="en-US" i="1" dirty="0">
                <a:ea typeface="Batang" panose="02030600000101010101" pitchFamily="18" charset="-127"/>
              </a:rPr>
              <a:t> v. Velasquez</a:t>
            </a:r>
            <a:r>
              <a:rPr lang="en-US" dirty="0">
                <a:ea typeface="Batang" panose="02030600000101010101" pitchFamily="18" charset="-127"/>
              </a:rPr>
              <a:t>, 332 S.W.3d 367, 381 (Tex. 2011)</a:t>
            </a:r>
          </a:p>
          <a:p>
            <a:pPr lvl="2"/>
            <a:r>
              <a:rPr lang="en-US" dirty="0">
                <a:ea typeface="Batang" panose="02030600000101010101" pitchFamily="18" charset="-127"/>
              </a:rPr>
              <a:t>Texas Supreme Court interpreted CPRC § 101.106 to find that tort claim may not be maintained against government employee in his/her individual capacity for acts taken within the scope of employment.</a:t>
            </a:r>
          </a:p>
          <a:p>
            <a:pPr lvl="2"/>
            <a:r>
              <a:rPr lang="en-US" dirty="0">
                <a:ea typeface="Batang" panose="02030600000101010101" pitchFamily="18" charset="-127"/>
              </a:rPr>
              <a:t>Even if there is no waiver of State’s immunity, dismissal of employee is required. </a:t>
            </a:r>
            <a:endParaRPr lang="en-US" dirty="0">
              <a:solidFill>
                <a:srgbClr val="13266E"/>
              </a:solidFill>
              <a:ea typeface="Batang" panose="02030600000101010101" pitchFamily="18" charset="-127"/>
            </a:endParaRPr>
          </a:p>
          <a:p>
            <a:pPr lvl="2"/>
            <a:endParaRPr lang="en-US" dirty="0">
              <a:ea typeface="Batang" panose="02030600000101010101" pitchFamily="18" charset="-127"/>
            </a:endParaRPr>
          </a:p>
          <a:p>
            <a:pPr lvl="2"/>
            <a:endParaRPr lang="en-US" dirty="0">
              <a:ea typeface="Batang" panose="02030600000101010101" pitchFamily="18" charset="-127"/>
            </a:endParaRPr>
          </a:p>
        </p:txBody>
      </p:sp>
      <p:sp>
        <p:nvSpPr>
          <p:cNvPr id="2" name="Title 1"/>
          <p:cNvSpPr>
            <a:spLocks noGrp="1"/>
          </p:cNvSpPr>
          <p:nvPr>
            <p:ph type="title"/>
          </p:nvPr>
        </p:nvSpPr>
        <p:spPr>
          <a:xfrm>
            <a:off x="1295400" y="228600"/>
            <a:ext cx="7162800" cy="487313"/>
          </a:xfrm>
        </p:spPr>
        <p:txBody>
          <a:bodyPr/>
          <a:lstStyle/>
          <a:p>
            <a:r>
              <a:rPr lang="en-US" altLang="en-US" dirty="0">
                <a:ea typeface="Batang" panose="02030600000101010101" pitchFamily="18" charset="-127"/>
              </a:rPr>
              <a:t>Proper Parties and Election of Remedies</a:t>
            </a:r>
            <a:endParaRPr lang="en-US" dirty="0"/>
          </a:p>
        </p:txBody>
      </p:sp>
    </p:spTree>
    <p:extLst>
      <p:ext uri="{BB962C8B-B14F-4D97-AF65-F5344CB8AC3E}">
        <p14:creationId xmlns:p14="http://schemas.microsoft.com/office/powerpoint/2010/main" val="417018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146">
                                            <p:txEl>
                                              <p:pRg st="4" end="4"/>
                                            </p:txEl>
                                          </p:spTgt>
                                        </p:tgtEl>
                                        <p:attrNameLst>
                                          <p:attrName>style.visibility</p:attrName>
                                        </p:attrNameLst>
                                      </p:cBhvr>
                                      <p:to>
                                        <p:strVal val="visible"/>
                                      </p:to>
                                    </p:set>
                                    <p:anim calcmode="lin" valueType="num">
                                      <p:cBhvr additive="base">
                                        <p:cTn id="17"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6">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146">
                                            <p:txEl>
                                              <p:pRg st="5" end="5"/>
                                            </p:txEl>
                                          </p:spTgt>
                                        </p:tgtEl>
                                        <p:attrNameLst>
                                          <p:attrName>style.visibility</p:attrName>
                                        </p:attrNameLst>
                                      </p:cBhvr>
                                      <p:to>
                                        <p:strVal val="visible"/>
                                      </p:to>
                                    </p:set>
                                    <p:anim calcmode="lin" valueType="num">
                                      <p:cBhvr additive="base">
                                        <p:cTn id="21" dur="500" fill="hold"/>
                                        <p:tgtEl>
                                          <p:spTgt spid="6146">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p:txBody>
          <a:bodyPr/>
          <a:lstStyle/>
          <a:p>
            <a:r>
              <a:rPr lang="en-US" altLang="en-US" dirty="0"/>
              <a:t>There are only three kinds of tort claims that a party may bring against the State: </a:t>
            </a:r>
          </a:p>
          <a:p>
            <a:pPr lvl="1"/>
            <a:r>
              <a:rPr lang="en-US" altLang="en-US" dirty="0"/>
              <a:t>Motor vehicle accidents</a:t>
            </a:r>
          </a:p>
          <a:p>
            <a:pPr lvl="1"/>
            <a:r>
              <a:rPr lang="en-US" altLang="en-US" dirty="0"/>
              <a:t>Use of tangible personal property</a:t>
            </a:r>
          </a:p>
          <a:p>
            <a:pPr lvl="1"/>
            <a:r>
              <a:rPr lang="en-US" altLang="en-US" dirty="0"/>
              <a:t>Premises liability</a:t>
            </a:r>
          </a:p>
          <a:p>
            <a:endParaRPr lang="en-US" altLang="en-US" dirty="0"/>
          </a:p>
          <a:p>
            <a:pPr lvl="1"/>
            <a:endParaRPr lang="en-US" altLang="en-US" dirty="0"/>
          </a:p>
          <a:p>
            <a:r>
              <a:rPr lang="en-US" altLang="en-US" dirty="0"/>
              <a:t>No waiver of immunity for any other kind of tort claim</a:t>
            </a:r>
          </a:p>
          <a:p>
            <a:endParaRPr lang="en-US" altLang="en-US" dirty="0"/>
          </a:p>
          <a:p>
            <a:r>
              <a:rPr lang="en-US" altLang="en-US" dirty="0"/>
              <a:t>Intentional tort claims are expressly disallowed by the TTCA</a:t>
            </a:r>
          </a:p>
        </p:txBody>
      </p:sp>
      <p:sp>
        <p:nvSpPr>
          <p:cNvPr id="4099" name="Rectangle 2"/>
          <p:cNvSpPr>
            <a:spLocks noGrp="1" noChangeArrowheads="1"/>
          </p:cNvSpPr>
          <p:nvPr>
            <p:ph type="title"/>
          </p:nvPr>
        </p:nvSpPr>
        <p:spPr>
          <a:xfrm>
            <a:off x="1295400" y="217134"/>
            <a:ext cx="7620000" cy="480131"/>
          </a:xfrm>
        </p:spPr>
        <p:txBody>
          <a:bodyPr/>
          <a:lstStyle/>
          <a:p>
            <a:r>
              <a:rPr lang="en-US" altLang="en-US" dirty="0">
                <a:latin typeface="Arial Bold" pitchFamily="-84" charset="0"/>
              </a:rPr>
              <a:t>Type of Claims the TTCA Waives Immunity </a:t>
            </a:r>
          </a:p>
        </p:txBody>
      </p:sp>
    </p:spTree>
    <p:extLst>
      <p:ext uri="{BB962C8B-B14F-4D97-AF65-F5344CB8AC3E}">
        <p14:creationId xmlns:p14="http://schemas.microsoft.com/office/powerpoint/2010/main" val="141990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1" end="1"/>
                                            </p:txEl>
                                          </p:spTgt>
                                        </p:tgtEl>
                                        <p:attrNameLst>
                                          <p:attrName>style.visibility</p:attrName>
                                        </p:attrNameLst>
                                      </p:cBhvr>
                                      <p:to>
                                        <p:strVal val="visible"/>
                                      </p:to>
                                    </p:set>
                                    <p:anim calcmode="lin" valueType="num">
                                      <p:cBhvr additive="base">
                                        <p:cTn id="7" dur="500" fill="hold"/>
                                        <p:tgtEl>
                                          <p:spTgt spid="409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xEl>
                                              <p:pRg st="2" end="2"/>
                                            </p:txEl>
                                          </p:spTgt>
                                        </p:tgtEl>
                                        <p:attrNameLst>
                                          <p:attrName>style.visibility</p:attrName>
                                        </p:attrNameLst>
                                      </p:cBhvr>
                                      <p:to>
                                        <p:strVal val="visible"/>
                                      </p:to>
                                    </p:set>
                                    <p:anim calcmode="lin" valueType="num">
                                      <p:cBhvr additive="base">
                                        <p:cTn id="13"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8">
                                            <p:txEl>
                                              <p:pRg st="3" end="3"/>
                                            </p:txEl>
                                          </p:spTgt>
                                        </p:tgtEl>
                                        <p:attrNameLst>
                                          <p:attrName>style.visibility</p:attrName>
                                        </p:attrNameLst>
                                      </p:cBhvr>
                                      <p:to>
                                        <p:strVal val="visible"/>
                                      </p:to>
                                    </p:set>
                                    <p:anim calcmode="lin" valueType="num">
                                      <p:cBhvr additive="base">
                                        <p:cTn id="19" dur="500" fill="hold"/>
                                        <p:tgtEl>
                                          <p:spTgt spid="409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098">
                                            <p:txEl>
                                              <p:pRg st="6" end="6"/>
                                            </p:txEl>
                                          </p:spTgt>
                                        </p:tgtEl>
                                        <p:attrNameLst>
                                          <p:attrName>style.visibility</p:attrName>
                                        </p:attrNameLst>
                                      </p:cBhvr>
                                      <p:to>
                                        <p:strVal val="visible"/>
                                      </p:to>
                                    </p:set>
                                    <p:animEffect transition="in" filter="fade">
                                      <p:cBhvr>
                                        <p:cTn id="25" dur="500"/>
                                        <p:tgtEl>
                                          <p:spTgt spid="4098">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098">
                                            <p:txEl>
                                              <p:pRg st="8" end="8"/>
                                            </p:txEl>
                                          </p:spTgt>
                                        </p:tgtEl>
                                        <p:attrNameLst>
                                          <p:attrName>style.visibility</p:attrName>
                                        </p:attrNameLst>
                                      </p:cBhvr>
                                      <p:to>
                                        <p:strVal val="visible"/>
                                      </p:to>
                                    </p:set>
                                    <p:animEffect transition="in" filter="fade">
                                      <p:cBhvr>
                                        <p:cTn id="28" dur="500"/>
                                        <p:tgtEl>
                                          <p:spTgt spid="409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685800" y="1371600"/>
            <a:ext cx="7772400" cy="4953000"/>
          </a:xfrm>
        </p:spPr>
        <p:txBody>
          <a:bodyPr/>
          <a:lstStyle/>
          <a:p>
            <a:r>
              <a:rPr lang="en-US" altLang="en-US" dirty="0"/>
              <a:t>A governmental unit is liable when (1) property damage, personal injury, or death arises from the operation or use of a motor-driven vehicle or motor-driven equipment; and (2) the employee would be personally liable to the claimant according to Texas law. </a:t>
            </a:r>
          </a:p>
          <a:p>
            <a:endParaRPr lang="en-US" altLang="en-US" dirty="0"/>
          </a:p>
          <a:p>
            <a:r>
              <a:rPr lang="en-US" altLang="en-US" dirty="0"/>
              <a:t>If employee’s negligence resulted in collision with another person or their property, there is exposure under the TTCA.</a:t>
            </a:r>
          </a:p>
          <a:p>
            <a:pPr marL="0" indent="0">
              <a:buNone/>
            </a:pPr>
            <a:r>
              <a:rPr lang="en-US" altLang="en-US" dirty="0"/>
              <a:t> </a:t>
            </a:r>
          </a:p>
          <a:p>
            <a:r>
              <a:rPr lang="en-US" altLang="en-US" dirty="0"/>
              <a:t>“Operation or use” is typically, but not always, the driving of the vehicle.</a:t>
            </a:r>
          </a:p>
          <a:p>
            <a:pPr lvl="1"/>
            <a:r>
              <a:rPr lang="en-US" dirty="0"/>
              <a:t>Key case:  </a:t>
            </a:r>
            <a:r>
              <a:rPr lang="en-US" i="1" dirty="0"/>
              <a:t>PHI, Inc. v. Texas Juvenile Justice Dep't</a:t>
            </a:r>
            <a:r>
              <a:rPr lang="en-US" dirty="0"/>
              <a:t>, 18-0099, 2019 WL 1873431, at *2 (Tex. Apr. 26, 2019)</a:t>
            </a:r>
          </a:p>
          <a:p>
            <a:pPr lvl="2"/>
            <a:r>
              <a:rPr lang="en-US" altLang="en-US" dirty="0"/>
              <a:t>The failure to set an emergency brake, causing unoccupied van to collide with helicopter, constitutes “operation or use.”</a:t>
            </a:r>
          </a:p>
          <a:p>
            <a:pPr lvl="1"/>
            <a:endParaRPr lang="en-US" altLang="en-US" dirty="0"/>
          </a:p>
          <a:p>
            <a:endParaRPr lang="en-US" altLang="en-US" dirty="0"/>
          </a:p>
        </p:txBody>
      </p:sp>
      <p:sp>
        <p:nvSpPr>
          <p:cNvPr id="4099" name="Rectangle 2"/>
          <p:cNvSpPr>
            <a:spLocks noGrp="1" noChangeArrowheads="1"/>
          </p:cNvSpPr>
          <p:nvPr>
            <p:ph type="title"/>
          </p:nvPr>
        </p:nvSpPr>
        <p:spPr>
          <a:xfrm>
            <a:off x="1295400" y="217134"/>
            <a:ext cx="7620000" cy="480131"/>
          </a:xfrm>
        </p:spPr>
        <p:txBody>
          <a:bodyPr/>
          <a:lstStyle/>
          <a:p>
            <a:r>
              <a:rPr lang="en-US" altLang="en-US" dirty="0">
                <a:latin typeface="Arial Bold" pitchFamily="-84" charset="0"/>
              </a:rPr>
              <a:t>MVA Claims Under the TTCA</a:t>
            </a:r>
          </a:p>
        </p:txBody>
      </p:sp>
    </p:spTree>
    <p:extLst>
      <p:ext uri="{BB962C8B-B14F-4D97-AF65-F5344CB8AC3E}">
        <p14:creationId xmlns:p14="http://schemas.microsoft.com/office/powerpoint/2010/main" val="98251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anim calcmode="lin" valueType="num">
                                      <p:cBhvr additive="base">
                                        <p:cTn id="7"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xEl>
                                              <p:pRg st="4" end="4"/>
                                            </p:txEl>
                                          </p:spTgt>
                                        </p:tgtEl>
                                        <p:attrNameLst>
                                          <p:attrName>style.visibility</p:attrName>
                                        </p:attrNameLst>
                                      </p:cBhvr>
                                      <p:to>
                                        <p:strVal val="visible"/>
                                      </p:to>
                                    </p:set>
                                    <p:anim calcmode="lin" valueType="num">
                                      <p:cBhvr additive="base">
                                        <p:cTn id="13" dur="5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8">
                                            <p:txEl>
                                              <p:pRg st="5" end="5"/>
                                            </p:txEl>
                                          </p:spTgt>
                                        </p:tgtEl>
                                        <p:attrNameLst>
                                          <p:attrName>style.visibility</p:attrName>
                                        </p:attrNameLst>
                                      </p:cBhvr>
                                      <p:to>
                                        <p:strVal val="visible"/>
                                      </p:to>
                                    </p:set>
                                    <p:anim calcmode="lin" valueType="num">
                                      <p:cBhvr additive="base">
                                        <p:cTn id="19" dur="500" fill="hold"/>
                                        <p:tgtEl>
                                          <p:spTgt spid="4098">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8">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8">
                                            <p:txEl>
                                              <p:pRg st="6" end="6"/>
                                            </p:txEl>
                                          </p:spTgt>
                                        </p:tgtEl>
                                        <p:attrNameLst>
                                          <p:attrName>style.visibility</p:attrName>
                                        </p:attrNameLst>
                                      </p:cBhvr>
                                      <p:to>
                                        <p:strVal val="visible"/>
                                      </p:to>
                                    </p:set>
                                    <p:anim calcmode="lin" valueType="num">
                                      <p:cBhvr additive="base">
                                        <p:cTn id="23" dur="500" fill="hold"/>
                                        <p:tgtEl>
                                          <p:spTgt spid="4098">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685800" y="1371600"/>
            <a:ext cx="7772400" cy="4953000"/>
          </a:xfrm>
        </p:spPr>
        <p:txBody>
          <a:bodyPr/>
          <a:lstStyle/>
          <a:p>
            <a:r>
              <a:rPr lang="en-US" altLang="en-US" dirty="0"/>
              <a:t>A governmental unit is liable for “</a:t>
            </a:r>
            <a:r>
              <a:rPr lang="en-US" dirty="0"/>
              <a:t>personal injury and death so caused by a </a:t>
            </a:r>
            <a:r>
              <a:rPr lang="en-US" b="1" dirty="0"/>
              <a:t>condition</a:t>
            </a:r>
            <a:r>
              <a:rPr lang="en-US" dirty="0"/>
              <a:t> or use of tangible personal or </a:t>
            </a:r>
            <a:r>
              <a:rPr lang="en-US" b="1" dirty="0"/>
              <a:t>real property </a:t>
            </a:r>
            <a:r>
              <a:rPr lang="en-US" dirty="0"/>
              <a:t>if the governmental unit would, were it a private person, be liable to the claimant according to Texas law.”  Tex. CPRC § 101.021</a:t>
            </a:r>
          </a:p>
          <a:p>
            <a:pPr lvl="1"/>
            <a:endParaRPr lang="en-US" altLang="en-US" dirty="0"/>
          </a:p>
          <a:p>
            <a:r>
              <a:rPr lang="en-US" altLang="en-US" dirty="0"/>
              <a:t>Some common TTCA premises claims include: </a:t>
            </a:r>
          </a:p>
          <a:p>
            <a:pPr lvl="1"/>
            <a:r>
              <a:rPr lang="en-US" altLang="en-US" dirty="0"/>
              <a:t>Slip-and-falls or tripping hazards</a:t>
            </a:r>
          </a:p>
          <a:p>
            <a:pPr lvl="1"/>
            <a:r>
              <a:rPr lang="en-US" altLang="en-US" dirty="0"/>
              <a:t>Falling tree branches</a:t>
            </a:r>
          </a:p>
          <a:p>
            <a:pPr lvl="1"/>
            <a:r>
              <a:rPr lang="en-US" altLang="en-US" dirty="0"/>
              <a:t>Building defects (</a:t>
            </a:r>
            <a:r>
              <a:rPr lang="en-US" altLang="en-US" i="1" dirty="0"/>
              <a:t>e.g., </a:t>
            </a:r>
            <a:r>
              <a:rPr lang="en-US" altLang="en-US" dirty="0"/>
              <a:t>roof collapse)</a:t>
            </a:r>
          </a:p>
          <a:p>
            <a:pPr lvl="1"/>
            <a:r>
              <a:rPr lang="en-US" altLang="en-US" dirty="0"/>
              <a:t>Road hazards</a:t>
            </a:r>
          </a:p>
          <a:p>
            <a:pPr lvl="1"/>
            <a:endParaRPr lang="en-US" altLang="en-US" dirty="0"/>
          </a:p>
          <a:p>
            <a:r>
              <a:rPr lang="en-US" altLang="en-US" dirty="0"/>
              <a:t>Damages limited to personal injury </a:t>
            </a:r>
          </a:p>
          <a:p>
            <a:pPr lvl="1"/>
            <a:r>
              <a:rPr lang="en-US" altLang="en-US" dirty="0"/>
              <a:t>No property damages allowed for premises claim under TTCA. </a:t>
            </a:r>
          </a:p>
          <a:p>
            <a:pPr lvl="1"/>
            <a:endParaRPr lang="en-US" altLang="en-US" dirty="0"/>
          </a:p>
          <a:p>
            <a:pPr lvl="1"/>
            <a:endParaRPr lang="en-US" altLang="en-US" dirty="0"/>
          </a:p>
          <a:p>
            <a:endParaRPr lang="en-US" altLang="en-US" dirty="0"/>
          </a:p>
        </p:txBody>
      </p:sp>
      <p:sp>
        <p:nvSpPr>
          <p:cNvPr id="4099" name="Rectangle 2"/>
          <p:cNvSpPr>
            <a:spLocks noGrp="1" noChangeArrowheads="1"/>
          </p:cNvSpPr>
          <p:nvPr>
            <p:ph type="title"/>
          </p:nvPr>
        </p:nvSpPr>
        <p:spPr>
          <a:xfrm>
            <a:off x="1295400" y="217134"/>
            <a:ext cx="7620000" cy="480131"/>
          </a:xfrm>
        </p:spPr>
        <p:txBody>
          <a:bodyPr/>
          <a:lstStyle/>
          <a:p>
            <a:r>
              <a:rPr lang="en-US" altLang="en-US" dirty="0">
                <a:latin typeface="Arial Bold" pitchFamily="-84" charset="0"/>
              </a:rPr>
              <a:t>Premises Liability Claims Under the TTCA</a:t>
            </a:r>
          </a:p>
        </p:txBody>
      </p:sp>
    </p:spTree>
    <p:extLst>
      <p:ext uri="{BB962C8B-B14F-4D97-AF65-F5344CB8AC3E}">
        <p14:creationId xmlns:p14="http://schemas.microsoft.com/office/powerpoint/2010/main" val="90807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anim calcmode="lin" valueType="num">
                                      <p:cBhvr additive="base">
                                        <p:cTn id="7"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8">
                                            <p:txEl>
                                              <p:pRg st="3" end="3"/>
                                            </p:txEl>
                                          </p:spTgt>
                                        </p:tgtEl>
                                        <p:attrNameLst>
                                          <p:attrName>style.visibility</p:attrName>
                                        </p:attrNameLst>
                                      </p:cBhvr>
                                      <p:to>
                                        <p:strVal val="visible"/>
                                      </p:to>
                                    </p:set>
                                    <p:anim calcmode="lin" valueType="num">
                                      <p:cBhvr additive="base">
                                        <p:cTn id="11" dur="500" fill="hold"/>
                                        <p:tgtEl>
                                          <p:spTgt spid="4098">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098">
                                            <p:txEl>
                                              <p:pRg st="4" end="4"/>
                                            </p:txEl>
                                          </p:spTgt>
                                        </p:tgtEl>
                                        <p:attrNameLst>
                                          <p:attrName>style.visibility</p:attrName>
                                        </p:attrNameLst>
                                      </p:cBhvr>
                                      <p:to>
                                        <p:strVal val="visible"/>
                                      </p:to>
                                    </p:set>
                                    <p:anim calcmode="lin" valueType="num">
                                      <p:cBhvr additive="base">
                                        <p:cTn id="17" dur="5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098">
                                            <p:txEl>
                                              <p:pRg st="5" end="5"/>
                                            </p:txEl>
                                          </p:spTgt>
                                        </p:tgtEl>
                                        <p:attrNameLst>
                                          <p:attrName>style.visibility</p:attrName>
                                        </p:attrNameLst>
                                      </p:cBhvr>
                                      <p:to>
                                        <p:strVal val="visible"/>
                                      </p:to>
                                    </p:set>
                                    <p:anim calcmode="lin" valueType="num">
                                      <p:cBhvr additive="base">
                                        <p:cTn id="23" dur="500" fill="hold"/>
                                        <p:tgtEl>
                                          <p:spTgt spid="4098">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098">
                                            <p:txEl>
                                              <p:pRg st="6" end="6"/>
                                            </p:txEl>
                                          </p:spTgt>
                                        </p:tgtEl>
                                        <p:attrNameLst>
                                          <p:attrName>style.visibility</p:attrName>
                                        </p:attrNameLst>
                                      </p:cBhvr>
                                      <p:to>
                                        <p:strVal val="visible"/>
                                      </p:to>
                                    </p:set>
                                    <p:anim calcmode="lin" valueType="num">
                                      <p:cBhvr additive="base">
                                        <p:cTn id="29" dur="500" fill="hold"/>
                                        <p:tgtEl>
                                          <p:spTgt spid="4098">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0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098">
                                            <p:txEl>
                                              <p:pRg st="8" end="8"/>
                                            </p:txEl>
                                          </p:spTgt>
                                        </p:tgtEl>
                                        <p:attrNameLst>
                                          <p:attrName>style.visibility</p:attrName>
                                        </p:attrNameLst>
                                      </p:cBhvr>
                                      <p:to>
                                        <p:strVal val="visible"/>
                                      </p:to>
                                    </p:set>
                                    <p:anim calcmode="lin" valueType="num">
                                      <p:cBhvr additive="base">
                                        <p:cTn id="35" dur="500" fill="hold"/>
                                        <p:tgtEl>
                                          <p:spTgt spid="4098">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098">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098">
                                            <p:txEl>
                                              <p:pRg st="9" end="9"/>
                                            </p:txEl>
                                          </p:spTgt>
                                        </p:tgtEl>
                                        <p:attrNameLst>
                                          <p:attrName>style.visibility</p:attrName>
                                        </p:attrNameLst>
                                      </p:cBhvr>
                                      <p:to>
                                        <p:strVal val="visible"/>
                                      </p:to>
                                    </p:set>
                                    <p:anim calcmode="lin" valueType="num">
                                      <p:cBhvr additive="base">
                                        <p:cTn id="39" dur="500" fill="hold"/>
                                        <p:tgtEl>
                                          <p:spTgt spid="4098">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09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5141_oag_template">
  <a:themeElements>
    <a:clrScheme name="Custom 2">
      <a:dk1>
        <a:srgbClr val="13266E"/>
      </a:dk1>
      <a:lt1>
        <a:srgbClr val="E7EDFE"/>
      </a:lt1>
      <a:dk2>
        <a:srgbClr val="13266E"/>
      </a:dk2>
      <a:lt2>
        <a:srgbClr val="000000"/>
      </a:lt2>
      <a:accent1>
        <a:srgbClr val="A9C8DB"/>
      </a:accent1>
      <a:accent2>
        <a:srgbClr val="941009"/>
      </a:accent2>
      <a:accent3>
        <a:srgbClr val="F1F4FE"/>
      </a:accent3>
      <a:accent4>
        <a:srgbClr val="0E1F5D"/>
      </a:accent4>
      <a:accent5>
        <a:srgbClr val="D1E0EA"/>
      </a:accent5>
      <a:accent6>
        <a:srgbClr val="860D07"/>
      </a:accent6>
      <a:hlink>
        <a:srgbClr val="101B59"/>
      </a:hlink>
      <a:folHlink>
        <a:srgbClr val="4A6283"/>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8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80"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13266E"/>
        </a:dk1>
        <a:lt1>
          <a:srgbClr val="E7EDFE"/>
        </a:lt1>
        <a:dk2>
          <a:srgbClr val="13266E"/>
        </a:dk2>
        <a:lt2>
          <a:srgbClr val="000000"/>
        </a:lt2>
        <a:accent1>
          <a:srgbClr val="A9C8DB"/>
        </a:accent1>
        <a:accent2>
          <a:srgbClr val="941009"/>
        </a:accent2>
        <a:accent3>
          <a:srgbClr val="F1F4FE"/>
        </a:accent3>
        <a:accent4>
          <a:srgbClr val="0E1F5D"/>
        </a:accent4>
        <a:accent5>
          <a:srgbClr val="D1E0EA"/>
        </a:accent5>
        <a:accent6>
          <a:srgbClr val="860D07"/>
        </a:accent6>
        <a:hlink>
          <a:srgbClr val="941009"/>
        </a:hlink>
        <a:folHlink>
          <a:srgbClr val="4A628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ag_template_redesign.pptx" id="{A3C98F2B-AF75-48AF-A18C-325655056B83}" vid="{DC63BF8C-324A-4A65-B34A-F1B3B4DBA0F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15141_oag_template.potx</Template>
  <TotalTime>759</TotalTime>
  <Words>1489</Words>
  <Application>Microsoft Office PowerPoint</Application>
  <PresentationFormat>On-screen Show (4:3)</PresentationFormat>
  <Paragraphs>143</Paragraphs>
  <Slides>16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Black</vt:lpstr>
      <vt:lpstr>Arial Bold</vt:lpstr>
      <vt:lpstr>Times</vt:lpstr>
      <vt:lpstr>Webdings</vt:lpstr>
      <vt:lpstr>Wingdings</vt:lpstr>
      <vt:lpstr>15141_oag_template</vt:lpstr>
      <vt:lpstr>An Overview of the  Texas Tort Claims Act for State Agencies</vt:lpstr>
      <vt:lpstr>Texas Tort Claims Act:  General Background</vt:lpstr>
      <vt:lpstr>Bringing Suit Under the TTCA</vt:lpstr>
      <vt:lpstr>Bringing Suit Under the TTCA</vt:lpstr>
      <vt:lpstr>Damages Cap under the TTCA</vt:lpstr>
      <vt:lpstr>Proper Parties and Election of Remedies</vt:lpstr>
      <vt:lpstr>Type of Claims the TTCA Waives Immunity </vt:lpstr>
      <vt:lpstr>MVA Claims Under the TTCA</vt:lpstr>
      <vt:lpstr>Premises Liability Claims Under the TTCA</vt:lpstr>
      <vt:lpstr>Premises Liability Claims Under the TTCA</vt:lpstr>
      <vt:lpstr>Use of Tangible Personal Property Claim</vt:lpstr>
      <vt:lpstr>Use of Tangible Personal Property Claim</vt:lpstr>
      <vt:lpstr>Common Defenses:  Emergency Exception</vt:lpstr>
      <vt:lpstr>Common Defenses:  Official Immunity</vt:lpstr>
      <vt:lpstr>Common Defenses:  Recreational Use</vt:lpstr>
      <vt:lpstr>Contact</vt:lpstr>
    </vt:vector>
  </TitlesOfParts>
  <Company>OAG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Here</dc:title>
  <dc:creator>OAG</dc:creator>
  <cp:lastModifiedBy>Patterson, Michael</cp:lastModifiedBy>
  <cp:revision>98</cp:revision>
  <dcterms:created xsi:type="dcterms:W3CDTF">2014-06-18T16:45:01Z</dcterms:created>
  <dcterms:modified xsi:type="dcterms:W3CDTF">2019-11-08T16:45:55Z</dcterms:modified>
</cp:coreProperties>
</file>