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4"/>
  </p:notesMasterIdLst>
  <p:handoutMasterIdLst>
    <p:handoutMasterId r:id="rId35"/>
  </p:handoutMasterIdLst>
  <p:sldIdLst>
    <p:sldId id="262" r:id="rId2"/>
    <p:sldId id="263" r:id="rId3"/>
    <p:sldId id="265" r:id="rId4"/>
    <p:sldId id="266" r:id="rId5"/>
    <p:sldId id="268" r:id="rId6"/>
    <p:sldId id="269" r:id="rId7"/>
    <p:sldId id="270" r:id="rId8"/>
    <p:sldId id="271" r:id="rId9"/>
    <p:sldId id="274" r:id="rId10"/>
    <p:sldId id="275" r:id="rId11"/>
    <p:sldId id="276" r:id="rId12"/>
    <p:sldId id="277" r:id="rId13"/>
    <p:sldId id="279" r:id="rId14"/>
    <p:sldId id="280" r:id="rId15"/>
    <p:sldId id="296" r:id="rId16"/>
    <p:sldId id="297"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300" r:id="rId31"/>
    <p:sldId id="299" r:id="rId32"/>
    <p:sldId id="295" r:id="rId33"/>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ley, April" initials="PA" lastIdx="9" clrIdx="0">
    <p:extLst>
      <p:ext uri="{19B8F6BF-5375-455C-9EA6-DF929625EA0E}">
        <p15:presenceInfo xmlns:p15="http://schemas.microsoft.com/office/powerpoint/2012/main" userId="S-1-5-21-117478108-1712121169-3969378286-962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91" autoAdjust="0"/>
  </p:normalViewPr>
  <p:slideViewPr>
    <p:cSldViewPr>
      <p:cViewPr varScale="1">
        <p:scale>
          <a:sx n="77" d="100"/>
          <a:sy n="77" d="100"/>
        </p:scale>
        <p:origin x="1200" y="62"/>
      </p:cViewPr>
      <p:guideLst>
        <p:guide orient="horz" pos="2160"/>
        <p:guide pos="2880"/>
      </p:guideLst>
    </p:cSldViewPr>
  </p:slideViewPr>
  <p:outlineViewPr>
    <p:cViewPr>
      <p:scale>
        <a:sx n="33" d="100"/>
        <a:sy n="33" d="100"/>
      </p:scale>
      <p:origin x="8"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defRPr sz="1200"/>
            </a:lvl1pPr>
          </a:lstStyle>
          <a:p>
            <a:endParaRPr lang="en-US"/>
          </a:p>
        </p:txBody>
      </p:sp>
      <p:sp>
        <p:nvSpPr>
          <p:cNvPr id="16387"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latin typeface="Arial" charset="0"/>
              </a:defRPr>
            </a:lvl1pPr>
          </a:lstStyle>
          <a:p>
            <a:endParaRPr lang="en-US"/>
          </a:p>
        </p:txBody>
      </p:sp>
      <p:sp>
        <p:nvSpPr>
          <p:cNvPr id="16388"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200"/>
            </a:lvl1pPr>
          </a:lstStyle>
          <a:p>
            <a:endParaRPr lang="en-US"/>
          </a:p>
        </p:txBody>
      </p:sp>
      <p:sp>
        <p:nvSpPr>
          <p:cNvPr id="16389"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a:latin typeface="Arial" charset="0"/>
              </a:defRPr>
            </a:lvl1pPr>
          </a:lstStyle>
          <a:p>
            <a:fld id="{0083E0E4-581A-9946-98DC-599A40B56AEF}" type="slidenum">
              <a:rPr lang="en-US"/>
              <a:pPr/>
              <a:t>‹#›</a:t>
            </a:fld>
            <a:endParaRPr lang="en-US"/>
          </a:p>
        </p:txBody>
      </p:sp>
    </p:spTree>
    <p:extLst>
      <p:ext uri="{BB962C8B-B14F-4D97-AF65-F5344CB8AC3E}">
        <p14:creationId xmlns:p14="http://schemas.microsoft.com/office/powerpoint/2010/main" val="1261301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defRPr sz="1200">
                <a:latin typeface="Arial Black" charset="0"/>
              </a:defRPr>
            </a:lvl1pPr>
          </a:lstStyle>
          <a:p>
            <a:endParaRPr lang="en-US"/>
          </a:p>
        </p:txBody>
      </p:sp>
      <p:sp>
        <p:nvSpPr>
          <p:cNvPr id="18435"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latin typeface="Arial" charset="0"/>
              </a:defRPr>
            </a:lvl1pPr>
          </a:lstStyle>
          <a:p>
            <a:endParaRPr lang="en-US"/>
          </a:p>
        </p:txBody>
      </p:sp>
      <p:sp>
        <p:nvSpPr>
          <p:cNvPr id="819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8437"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438"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200"/>
            </a:lvl1pPr>
          </a:lstStyle>
          <a:p>
            <a:endParaRPr lang="en-US"/>
          </a:p>
        </p:txBody>
      </p:sp>
      <p:sp>
        <p:nvSpPr>
          <p:cNvPr id="18439"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a:latin typeface="Arial" charset="0"/>
              </a:defRPr>
            </a:lvl1pPr>
          </a:lstStyle>
          <a:p>
            <a:fld id="{1D47280B-DE67-2547-8301-1F65C76359B9}" type="slidenum">
              <a:rPr lang="en-US"/>
              <a:pPr/>
              <a:t>‹#›</a:t>
            </a:fld>
            <a:endParaRPr lang="en-US"/>
          </a:p>
        </p:txBody>
      </p:sp>
    </p:spTree>
    <p:extLst>
      <p:ext uri="{BB962C8B-B14F-4D97-AF65-F5344CB8AC3E}">
        <p14:creationId xmlns:p14="http://schemas.microsoft.com/office/powerpoint/2010/main" val="932695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80"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80"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pitchFamily="80"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pitchFamily="80"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pitchFamily="80" charset="0"/>
        <a:ea typeface="ＭＳ Ｐゴシック" pitchFamily="8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hasCustomPrompt="1"/>
          </p:nvPr>
        </p:nvSpPr>
        <p:spPr>
          <a:xfrm>
            <a:off x="381000" y="2566435"/>
            <a:ext cx="8305800" cy="628377"/>
          </a:xfrm>
        </p:spPr>
        <p:txBody>
          <a:bodyPr/>
          <a:lstStyle>
            <a:lvl1pPr algn="ctr">
              <a:defRPr sz="3800" b="1" i="0">
                <a:solidFill>
                  <a:schemeClr val="tx1"/>
                </a:solidFill>
                <a:latin typeface="Arial"/>
                <a:cs typeface="Arial"/>
              </a:defRPr>
            </a:lvl1pPr>
          </a:lstStyle>
          <a:p>
            <a:r>
              <a:rPr lang="en-US" dirty="0"/>
              <a:t>Click to Edit Master Title</a:t>
            </a:r>
          </a:p>
        </p:txBody>
      </p:sp>
      <p:sp>
        <p:nvSpPr>
          <p:cNvPr id="3075" name="Rectangle 3"/>
          <p:cNvSpPr>
            <a:spLocks noGrp="1" noChangeArrowheads="1"/>
          </p:cNvSpPr>
          <p:nvPr>
            <p:ph type="subTitle" idx="1"/>
          </p:nvPr>
        </p:nvSpPr>
        <p:spPr>
          <a:xfrm>
            <a:off x="381000" y="4191000"/>
            <a:ext cx="8305800" cy="361637"/>
          </a:xfrm>
        </p:spPr>
        <p:txBody>
          <a:bodyPr anchor="ctr">
            <a:spAutoFit/>
          </a:bodyPr>
          <a:lstStyle>
            <a:lvl1pPr marL="0" indent="0" algn="ctr">
              <a:lnSpc>
                <a:spcPct val="80000"/>
              </a:lnSpc>
              <a:buFont typeface="Webdings" pitchFamily="80" charset="2"/>
              <a:buNone/>
              <a:defRPr/>
            </a:lvl1pPr>
          </a:lstStyle>
          <a:p>
            <a:r>
              <a:rPr lang="en-US"/>
              <a:t>Click to edit Master subtitle style</a:t>
            </a:r>
            <a:endParaRPr lang="en-US" dirty="0"/>
          </a:p>
        </p:txBody>
      </p:sp>
      <p:sp>
        <p:nvSpPr>
          <p:cNvPr id="5" name="Rectangle 4"/>
          <p:cNvSpPr>
            <a:spLocks noGrp="1" noChangeArrowheads="1"/>
          </p:cNvSpPr>
          <p:nvPr>
            <p:ph type="dt" sz="half" idx="10"/>
          </p:nvPr>
        </p:nvSpPr>
        <p:spPr>
          <a:xfrm>
            <a:off x="381000" y="6248400"/>
            <a:ext cx="1905000" cy="457200"/>
          </a:xfrm>
        </p:spPr>
        <p:txBody>
          <a:bodyPr/>
          <a:lstStyle>
            <a:lvl1pPr>
              <a:defRPr/>
            </a:lvl1pPr>
          </a:lstStyle>
          <a:p>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a:xfrm>
            <a:off x="6781800" y="6248400"/>
            <a:ext cx="1905000" cy="457200"/>
          </a:xfrm>
        </p:spPr>
        <p:txBody>
          <a:bodyPr/>
          <a:lstStyle>
            <a:lvl1pPr>
              <a:defRPr>
                <a:latin typeface="Arial" charset="0"/>
              </a:defRPr>
            </a:lvl1pPr>
          </a:lstStyle>
          <a:p>
            <a:fld id="{5484423F-7640-9C40-82AF-A5F182BD6B07}" type="slidenum">
              <a:rPr lang="en-US"/>
              <a:pPr/>
              <a:t>‹#›</a:t>
            </a:fld>
            <a:endParaRPr lang="en-US"/>
          </a:p>
        </p:txBody>
      </p:sp>
      <p:pic>
        <p:nvPicPr>
          <p:cNvPr id="3" name="Picture 2" descr="OAG_PPT_banner.jpg" title="Banner graphic for the Attorney General of Texas Ken Paxto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919758"/>
          </a:xfrm>
          <a:prstGeom prst="rect">
            <a:avLst/>
          </a:prstGeom>
        </p:spPr>
      </p:pic>
    </p:spTree>
    <p:extLst>
      <p:ext uri="{BB962C8B-B14F-4D97-AF65-F5344CB8AC3E}">
        <p14:creationId xmlns:p14="http://schemas.microsoft.com/office/powerpoint/2010/main" val="3933380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13"/>
          <p:cNvSpPr>
            <a:spLocks noGrp="1" noChangeArrowheads="1"/>
          </p:cNvSpPr>
          <p:nvPr>
            <p:ph type="dt" sz="half"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3789F3DE-3E23-384B-A4A0-F9C27F12F954}" type="slidenum">
              <a:rPr lang="en-US"/>
              <a:pPr/>
              <a:t>‹#›</a:t>
            </a:fld>
            <a:endParaRPr lang="en-US"/>
          </a:p>
        </p:txBody>
      </p:sp>
      <p:sp>
        <p:nvSpPr>
          <p:cNvPr id="9" name="Title 8"/>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7590936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33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10"/>
          </p:nvPr>
        </p:nvSpPr>
        <p:spPr/>
        <p:txBody>
          <a:bodyPr/>
          <a:lstStyle/>
          <a:p>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B91D6BFB-A247-5B46-B261-068DB9C5A6AC}" type="slidenum">
              <a:rPr lang="en-US" smtClean="0"/>
              <a:pPr/>
              <a:t>‹#›</a:t>
            </a:fld>
            <a:endParaRPr lang="en-US"/>
          </a:p>
        </p:txBody>
      </p:sp>
    </p:spTree>
    <p:extLst>
      <p:ext uri="{BB962C8B-B14F-4D97-AF65-F5344CB8AC3E}">
        <p14:creationId xmlns:p14="http://schemas.microsoft.com/office/powerpoint/2010/main" val="185594031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9" name="Rectangle 12"/>
          <p:cNvSpPr>
            <a:spLocks noGrp="1" noChangeArrowheads="1"/>
          </p:cNvSpPr>
          <p:nvPr>
            <p:ph type="body" idx="1"/>
          </p:nvPr>
        </p:nvSpPr>
        <p:spPr bwMode="auto">
          <a:xfrm>
            <a:off x="685800" y="1371600"/>
            <a:ext cx="77724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7" name="Rectangle 13"/>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endParaRPr lang="en-US"/>
          </a:p>
        </p:txBody>
      </p:sp>
      <p:sp>
        <p:nvSpPr>
          <p:cNvPr id="1038" name="Rectangle 1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en-US"/>
          </a:p>
        </p:txBody>
      </p:sp>
      <p:sp>
        <p:nvSpPr>
          <p:cNvPr id="1039" name="Rectangle 15"/>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fld id="{B91D6BFB-A247-5B46-B261-068DB9C5A6AC}" type="slidenum">
              <a:rPr lang="en-US"/>
              <a:pPr/>
              <a:t>‹#›</a:t>
            </a:fld>
            <a:endParaRPr lang="en-US"/>
          </a:p>
        </p:txBody>
      </p:sp>
      <p:pic>
        <p:nvPicPr>
          <p:cNvPr id="2" name="Picture 1" descr="OAG_PPT_banner_pages.jpg" title="Graphic banner containing the official Texas seal for the Office of the Attorney General"/>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44000" cy="919758"/>
          </a:xfrm>
          <a:prstGeom prst="rect">
            <a:avLst/>
          </a:prstGeom>
        </p:spPr>
      </p:pic>
      <p:sp>
        <p:nvSpPr>
          <p:cNvPr id="1028" name="Rectangle 11"/>
          <p:cNvSpPr>
            <a:spLocks noGrp="1" noChangeArrowheads="1"/>
          </p:cNvSpPr>
          <p:nvPr>
            <p:ph type="title"/>
          </p:nvPr>
        </p:nvSpPr>
        <p:spPr bwMode="auto">
          <a:xfrm>
            <a:off x="1295400" y="198487"/>
            <a:ext cx="7162800" cy="487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57" r:id="rId2"/>
    <p:sldLayoutId id="2147483662" r:id="rId3"/>
  </p:sldLayoutIdLst>
  <p:txStyles>
    <p:titleStyle>
      <a:lvl1pPr algn="l" rtl="0" eaLnBrk="1" fontAlgn="base" hangingPunct="1">
        <a:lnSpc>
          <a:spcPct val="90000"/>
        </a:lnSpc>
        <a:spcBef>
          <a:spcPct val="0"/>
        </a:spcBef>
        <a:spcAft>
          <a:spcPct val="0"/>
        </a:spcAft>
        <a:defRPr sz="2800" b="1">
          <a:solidFill>
            <a:srgbClr val="FFFFFF"/>
          </a:solidFill>
          <a:latin typeface="Arial"/>
          <a:ea typeface="ＭＳ Ｐゴシック" charset="0"/>
          <a:cs typeface="Arial"/>
        </a:defRPr>
      </a:lvl1pPr>
      <a:lvl2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2pPr>
      <a:lvl3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3pPr>
      <a:lvl4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4pPr>
      <a:lvl5pPr algn="l" rtl="0" eaLnBrk="1" fontAlgn="base" hangingPunct="1">
        <a:lnSpc>
          <a:spcPct val="80000"/>
        </a:lnSpc>
        <a:spcBef>
          <a:spcPct val="0"/>
        </a:spcBef>
        <a:spcAft>
          <a:spcPct val="0"/>
        </a:spcAft>
        <a:defRPr sz="2800" b="1">
          <a:solidFill>
            <a:srgbClr val="FFFFFF"/>
          </a:solidFill>
          <a:latin typeface="Arial" charset="0"/>
          <a:ea typeface="ＭＳ Ｐゴシック" charset="0"/>
        </a:defRPr>
      </a:lvl5pPr>
      <a:lvl6pPr marL="457200" algn="l" rtl="0" eaLnBrk="1" fontAlgn="base" hangingPunct="1">
        <a:lnSpc>
          <a:spcPct val="80000"/>
        </a:lnSpc>
        <a:spcBef>
          <a:spcPct val="0"/>
        </a:spcBef>
        <a:spcAft>
          <a:spcPct val="0"/>
        </a:spcAft>
        <a:defRPr sz="2800">
          <a:solidFill>
            <a:srgbClr val="FFFFFF"/>
          </a:solidFill>
          <a:latin typeface="Arial Black" pitchFamily="80" charset="0"/>
        </a:defRPr>
      </a:lvl6pPr>
      <a:lvl7pPr marL="914400" algn="l" rtl="0" eaLnBrk="1" fontAlgn="base" hangingPunct="1">
        <a:lnSpc>
          <a:spcPct val="80000"/>
        </a:lnSpc>
        <a:spcBef>
          <a:spcPct val="0"/>
        </a:spcBef>
        <a:spcAft>
          <a:spcPct val="0"/>
        </a:spcAft>
        <a:defRPr sz="2800">
          <a:solidFill>
            <a:srgbClr val="FFFFFF"/>
          </a:solidFill>
          <a:latin typeface="Arial Black" pitchFamily="80" charset="0"/>
        </a:defRPr>
      </a:lvl7pPr>
      <a:lvl8pPr marL="1371600" algn="l" rtl="0" eaLnBrk="1" fontAlgn="base" hangingPunct="1">
        <a:lnSpc>
          <a:spcPct val="80000"/>
        </a:lnSpc>
        <a:spcBef>
          <a:spcPct val="0"/>
        </a:spcBef>
        <a:spcAft>
          <a:spcPct val="0"/>
        </a:spcAft>
        <a:defRPr sz="2800">
          <a:solidFill>
            <a:srgbClr val="FFFFFF"/>
          </a:solidFill>
          <a:latin typeface="Arial Black" pitchFamily="80" charset="0"/>
        </a:defRPr>
      </a:lvl8pPr>
      <a:lvl9pPr marL="1828800" algn="l" rtl="0" eaLnBrk="1" fontAlgn="base" hangingPunct="1">
        <a:lnSpc>
          <a:spcPct val="80000"/>
        </a:lnSpc>
        <a:spcBef>
          <a:spcPct val="0"/>
        </a:spcBef>
        <a:spcAft>
          <a:spcPct val="0"/>
        </a:spcAft>
        <a:defRPr sz="2800">
          <a:solidFill>
            <a:srgbClr val="FFFFFF"/>
          </a:solidFill>
          <a:latin typeface="Arial Black" pitchFamily="80" charset="0"/>
        </a:defRPr>
      </a:lvl9pPr>
    </p:titleStyle>
    <p:bodyStyle>
      <a:lvl1pPr marL="457200" indent="-457200" algn="l" rtl="0" eaLnBrk="1" fontAlgn="base" hangingPunct="1">
        <a:lnSpc>
          <a:spcPct val="90000"/>
        </a:lnSpc>
        <a:spcBef>
          <a:spcPct val="20000"/>
        </a:spcBef>
        <a:spcAft>
          <a:spcPct val="0"/>
        </a:spcAft>
        <a:buFont typeface="Webdings" charset="0"/>
        <a:buChar char="4"/>
        <a:defRPr sz="2100">
          <a:solidFill>
            <a:schemeClr val="tx1"/>
          </a:solidFill>
          <a:latin typeface="+mn-lt"/>
          <a:ea typeface="ＭＳ Ｐゴシック" charset="0"/>
          <a:cs typeface="ＭＳ Ｐゴシック" charset="0"/>
        </a:defRPr>
      </a:lvl1pPr>
      <a:lvl2pPr marL="914400" indent="-457200" algn="l" rtl="0" eaLnBrk="1" fontAlgn="base" hangingPunct="1">
        <a:lnSpc>
          <a:spcPct val="90000"/>
        </a:lnSpc>
        <a:spcBef>
          <a:spcPct val="20000"/>
        </a:spcBef>
        <a:spcAft>
          <a:spcPct val="0"/>
        </a:spcAft>
        <a:buFont typeface="Times" charset="0"/>
        <a:buChar char="•"/>
        <a:defRPr sz="2100">
          <a:solidFill>
            <a:schemeClr val="tx1"/>
          </a:solidFill>
          <a:latin typeface="+mn-lt"/>
          <a:ea typeface="ＭＳ Ｐゴシック" pitchFamily="80" charset="-128"/>
        </a:defRPr>
      </a:lvl2pPr>
      <a:lvl3pPr marL="1371600" indent="-457200" algn="l" rtl="0" eaLnBrk="1" fontAlgn="base" hangingPunct="1">
        <a:lnSpc>
          <a:spcPct val="90000"/>
        </a:lnSpc>
        <a:spcBef>
          <a:spcPct val="20000"/>
        </a:spcBef>
        <a:spcAft>
          <a:spcPct val="0"/>
        </a:spcAft>
        <a:buFont typeface="Wingdings" charset="0"/>
        <a:buChar char="§"/>
        <a:defRPr sz="2100">
          <a:solidFill>
            <a:schemeClr val="tx1"/>
          </a:solidFill>
          <a:latin typeface="+mn-lt"/>
          <a:ea typeface="ＭＳ Ｐゴシック" pitchFamily="80" charset="-128"/>
        </a:defRPr>
      </a:lvl3pPr>
      <a:lvl4pPr marL="1828800" indent="-457200" algn="l" rtl="0" eaLnBrk="1" fontAlgn="base" hangingPunct="1">
        <a:lnSpc>
          <a:spcPct val="90000"/>
        </a:lnSpc>
        <a:spcBef>
          <a:spcPct val="20000"/>
        </a:spcBef>
        <a:spcAft>
          <a:spcPct val="0"/>
        </a:spcAft>
        <a:buFont typeface="Times" charset="0"/>
        <a:buChar char="•"/>
        <a:defRPr sz="2100">
          <a:solidFill>
            <a:schemeClr val="tx1"/>
          </a:solidFill>
          <a:latin typeface="+mn-lt"/>
          <a:ea typeface="ＭＳ Ｐゴシック" pitchFamily="80" charset="-128"/>
        </a:defRPr>
      </a:lvl4pPr>
      <a:lvl5pPr marL="2286000" indent="-457200" algn="l" rtl="0" eaLnBrk="1" fontAlgn="base" hangingPunct="1">
        <a:lnSpc>
          <a:spcPct val="90000"/>
        </a:lnSpc>
        <a:spcBef>
          <a:spcPct val="20000"/>
        </a:spcBef>
        <a:spcAft>
          <a:spcPct val="0"/>
        </a:spcAft>
        <a:buFont typeface="Wingdings" charset="0"/>
        <a:buChar char="§"/>
        <a:defRPr sz="2100">
          <a:solidFill>
            <a:schemeClr val="tx1"/>
          </a:solidFill>
          <a:latin typeface="+mn-lt"/>
          <a:ea typeface="ＭＳ Ｐゴシック" pitchFamily="80" charset="-128"/>
        </a:defRPr>
      </a:lvl5pPr>
      <a:lvl6pPr marL="2743200" indent="-457200" algn="l" rtl="0" eaLnBrk="1" fontAlgn="base" hangingPunct="1">
        <a:lnSpc>
          <a:spcPct val="90000"/>
        </a:lnSpc>
        <a:spcBef>
          <a:spcPct val="20000"/>
        </a:spcBef>
        <a:spcAft>
          <a:spcPct val="0"/>
        </a:spcAft>
        <a:buFont typeface="Wingdings" pitchFamily="80" charset="2"/>
        <a:buChar char="§"/>
        <a:defRPr sz="2100">
          <a:solidFill>
            <a:schemeClr val="tx1"/>
          </a:solidFill>
          <a:latin typeface="+mn-lt"/>
          <a:ea typeface="ＭＳ Ｐゴシック" pitchFamily="80" charset="-128"/>
        </a:defRPr>
      </a:lvl6pPr>
      <a:lvl7pPr marL="3200400" indent="-457200" algn="l" rtl="0" eaLnBrk="1" fontAlgn="base" hangingPunct="1">
        <a:lnSpc>
          <a:spcPct val="90000"/>
        </a:lnSpc>
        <a:spcBef>
          <a:spcPct val="20000"/>
        </a:spcBef>
        <a:spcAft>
          <a:spcPct val="0"/>
        </a:spcAft>
        <a:buFont typeface="Wingdings" pitchFamily="80" charset="2"/>
        <a:buChar char="§"/>
        <a:defRPr sz="2100">
          <a:solidFill>
            <a:schemeClr val="tx1"/>
          </a:solidFill>
          <a:latin typeface="+mn-lt"/>
          <a:ea typeface="ＭＳ Ｐゴシック" pitchFamily="80" charset="-128"/>
        </a:defRPr>
      </a:lvl7pPr>
      <a:lvl8pPr marL="3657600" indent="-457200" algn="l" rtl="0" eaLnBrk="1" fontAlgn="base" hangingPunct="1">
        <a:lnSpc>
          <a:spcPct val="90000"/>
        </a:lnSpc>
        <a:spcBef>
          <a:spcPct val="20000"/>
        </a:spcBef>
        <a:spcAft>
          <a:spcPct val="0"/>
        </a:spcAft>
        <a:buFont typeface="Wingdings" pitchFamily="80" charset="2"/>
        <a:buChar char="§"/>
        <a:defRPr sz="2100">
          <a:solidFill>
            <a:schemeClr val="tx1"/>
          </a:solidFill>
          <a:latin typeface="+mn-lt"/>
          <a:ea typeface="ＭＳ Ｐゴシック" pitchFamily="80" charset="-128"/>
        </a:defRPr>
      </a:lvl8pPr>
      <a:lvl9pPr marL="4114800" indent="-457200" algn="l" rtl="0" eaLnBrk="1" fontAlgn="base" hangingPunct="1">
        <a:lnSpc>
          <a:spcPct val="90000"/>
        </a:lnSpc>
        <a:spcBef>
          <a:spcPct val="20000"/>
        </a:spcBef>
        <a:spcAft>
          <a:spcPct val="0"/>
        </a:spcAft>
        <a:buFont typeface="Wingdings" pitchFamily="80" charset="2"/>
        <a:buChar char="§"/>
        <a:defRPr sz="2100">
          <a:solidFill>
            <a:schemeClr val="tx1"/>
          </a:solidFill>
          <a:latin typeface="+mn-lt"/>
          <a:ea typeface="ＭＳ Ｐゴシック" pitchFamily="8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381000" y="1489451"/>
            <a:ext cx="8305800" cy="2197525"/>
          </a:xfrm>
        </p:spPr>
        <p:txBody>
          <a:bodyPr/>
          <a:lstStyle/>
          <a:p>
            <a:br>
              <a:rPr lang="en-US" dirty="0">
                <a:latin typeface="Arial" charset="0"/>
              </a:rPr>
            </a:br>
            <a:r>
              <a:rPr lang="en-US" dirty="0">
                <a:latin typeface="Arial" charset="0"/>
              </a:rPr>
              <a:t>No Decision Needed:</a:t>
            </a:r>
            <a:br>
              <a:rPr lang="en-US" dirty="0">
                <a:latin typeface="Arial" charset="0"/>
              </a:rPr>
            </a:br>
            <a:r>
              <a:rPr lang="en-US" dirty="0">
                <a:latin typeface="Arial" charset="0"/>
              </a:rPr>
              <a:t>How, and What, to Redact Without an Attorney General Decision</a:t>
            </a:r>
          </a:p>
        </p:txBody>
      </p:sp>
      <p:sp>
        <p:nvSpPr>
          <p:cNvPr id="9219" name="Subtitle 2"/>
          <p:cNvSpPr>
            <a:spLocks noGrp="1"/>
          </p:cNvSpPr>
          <p:nvPr>
            <p:ph type="subTitle" idx="1"/>
          </p:nvPr>
        </p:nvSpPr>
        <p:spPr>
          <a:xfrm>
            <a:off x="381000" y="3733800"/>
            <a:ext cx="8305800" cy="2819400"/>
          </a:xfrm>
        </p:spPr>
        <p:txBody>
          <a:bodyPr/>
          <a:lstStyle/>
          <a:p>
            <a:pPr eaLnBrk="1" hangingPunct="1">
              <a:buFont typeface="Webdings" charset="0"/>
              <a:buNone/>
            </a:pPr>
            <a:r>
              <a:rPr lang="en-US" dirty="0">
                <a:latin typeface="Arial" charset="0"/>
              </a:rPr>
              <a:t>Lauren Downey</a:t>
            </a:r>
          </a:p>
          <a:p>
            <a:pPr eaLnBrk="1" hangingPunct="1">
              <a:buFont typeface="Webdings" charset="0"/>
              <a:buNone/>
            </a:pPr>
            <a:r>
              <a:rPr lang="en-US" dirty="0">
                <a:latin typeface="Arial" charset="0"/>
              </a:rPr>
              <a:t>Public Information Coordinator</a:t>
            </a:r>
          </a:p>
          <a:p>
            <a:pPr eaLnBrk="1" hangingPunct="1">
              <a:buFont typeface="Webdings" charset="0"/>
              <a:buNone/>
            </a:pPr>
            <a:r>
              <a:rPr lang="en-US" dirty="0">
                <a:latin typeface="Arial" charset="0"/>
              </a:rPr>
              <a:t>Office of the Attorney General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PIA sections that permit redaction</a:t>
            </a:r>
          </a:p>
        </p:txBody>
      </p:sp>
      <p:sp>
        <p:nvSpPr>
          <p:cNvPr id="3" name="Content Placeholder 2"/>
          <p:cNvSpPr>
            <a:spLocks noGrp="1"/>
          </p:cNvSpPr>
          <p:nvPr>
            <p:ph idx="1"/>
          </p:nvPr>
        </p:nvSpPr>
        <p:spPr/>
        <p:txBody>
          <a:bodyPr/>
          <a:lstStyle/>
          <a:p>
            <a:pPr marL="0" indent="0">
              <a:buNone/>
            </a:pPr>
            <a:endParaRPr lang="en-US" dirty="0"/>
          </a:p>
          <a:p>
            <a:r>
              <a:rPr lang="en-US" dirty="0"/>
              <a:t>Gov’t Code § 552.138 applies to the following:</a:t>
            </a:r>
          </a:p>
          <a:p>
            <a:endParaRPr lang="en-US" dirty="0"/>
          </a:p>
          <a:p>
            <a:pPr lvl="1"/>
            <a:r>
              <a:rPr lang="en-US" dirty="0"/>
              <a:t>Family violence shelter center</a:t>
            </a:r>
          </a:p>
          <a:p>
            <a:pPr lvl="1"/>
            <a:r>
              <a:rPr lang="en-US" dirty="0"/>
              <a:t>Sexual assault program</a:t>
            </a:r>
          </a:p>
          <a:p>
            <a:pPr lvl="1"/>
            <a:r>
              <a:rPr lang="en-US" dirty="0"/>
              <a:t>Victims of trafficking shelter center</a:t>
            </a:r>
          </a:p>
          <a:p>
            <a:endParaRPr lang="en-US" dirty="0"/>
          </a:p>
          <a:p>
            <a:pPr marL="457200" lvl="1">
              <a:buFont typeface="Webdings" charset="0"/>
              <a:buChar char="4"/>
            </a:pPr>
            <a:r>
              <a:rPr lang="en-US" dirty="0"/>
              <a:t>These centers/programs are specifically defined in Gov’t Code § 552.138(a).</a:t>
            </a:r>
          </a:p>
          <a:p>
            <a:pPr marL="457200" lvl="1" indent="0">
              <a:buNone/>
            </a:pPr>
            <a:endParaRPr lang="en-US" dirty="0"/>
          </a:p>
        </p:txBody>
      </p:sp>
    </p:spTree>
    <p:extLst>
      <p:ext uri="{BB962C8B-B14F-4D97-AF65-F5344CB8AC3E}">
        <p14:creationId xmlns:p14="http://schemas.microsoft.com/office/powerpoint/2010/main" val="1910514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PIA sections that permit redaction</a:t>
            </a:r>
          </a:p>
        </p:txBody>
      </p:sp>
      <p:sp>
        <p:nvSpPr>
          <p:cNvPr id="3" name="Content Placeholder 2"/>
          <p:cNvSpPr>
            <a:spLocks noGrp="1"/>
          </p:cNvSpPr>
          <p:nvPr>
            <p:ph idx="1"/>
          </p:nvPr>
        </p:nvSpPr>
        <p:spPr/>
        <p:txBody>
          <a:bodyPr/>
          <a:lstStyle/>
          <a:p>
            <a:r>
              <a:rPr lang="en-US" dirty="0"/>
              <a:t>Gov’t Code § 552.138 permits you to redact the following information for an employee or volunteer:</a:t>
            </a:r>
          </a:p>
          <a:p>
            <a:endParaRPr lang="en-US" dirty="0"/>
          </a:p>
          <a:p>
            <a:pPr lvl="1"/>
            <a:r>
              <a:rPr lang="en-US" dirty="0"/>
              <a:t>Home address</a:t>
            </a:r>
          </a:p>
          <a:p>
            <a:pPr lvl="1"/>
            <a:r>
              <a:rPr lang="en-US" dirty="0"/>
              <a:t>Home telephone number (includes cell phone number, if paid for by the employee or volunteer)</a:t>
            </a:r>
          </a:p>
          <a:p>
            <a:pPr lvl="1"/>
            <a:r>
              <a:rPr lang="en-US" dirty="0"/>
              <a:t>Social security number</a:t>
            </a:r>
          </a:p>
          <a:p>
            <a:endParaRPr lang="en-US" dirty="0"/>
          </a:p>
          <a:p>
            <a:pPr marL="457200" lvl="1">
              <a:buFont typeface="Webdings" charset="0"/>
              <a:buChar char="4"/>
            </a:pPr>
            <a:r>
              <a:rPr lang="en-US" dirty="0"/>
              <a:t>This personal information is automatically protected.  No written election is required for confidentiality. </a:t>
            </a:r>
          </a:p>
          <a:p>
            <a:pPr marL="0" indent="0">
              <a:buNone/>
            </a:pPr>
            <a:endParaRPr lang="en-US" dirty="0"/>
          </a:p>
        </p:txBody>
      </p:sp>
    </p:spTree>
    <p:extLst>
      <p:ext uri="{BB962C8B-B14F-4D97-AF65-F5344CB8AC3E}">
        <p14:creationId xmlns:p14="http://schemas.microsoft.com/office/powerpoint/2010/main" val="1308895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PIA sections that permit redaction</a:t>
            </a:r>
          </a:p>
        </p:txBody>
      </p:sp>
      <p:sp>
        <p:nvSpPr>
          <p:cNvPr id="3" name="Content Placeholder 2"/>
          <p:cNvSpPr>
            <a:spLocks noGrp="1"/>
          </p:cNvSpPr>
          <p:nvPr>
            <p:ph idx="1"/>
          </p:nvPr>
        </p:nvSpPr>
        <p:spPr/>
        <p:txBody>
          <a:bodyPr/>
          <a:lstStyle/>
          <a:p>
            <a:r>
              <a:rPr lang="en-US" dirty="0"/>
              <a:t>When you redact without a ruling under Gov’t Code §552.024, .1175, .130, .136 or .138, you must use the form letter on the OAG website to notify the requestor.</a:t>
            </a:r>
          </a:p>
          <a:p>
            <a:endParaRPr lang="en-US" dirty="0"/>
          </a:p>
          <a:p>
            <a:r>
              <a:rPr lang="en-US" dirty="0"/>
              <a:t>If the requestor disagrees with your redactions, the requestor can ask the OAG to rule on your redactions.</a:t>
            </a:r>
          </a:p>
          <a:p>
            <a:endParaRPr lang="en-US" dirty="0"/>
          </a:p>
          <a:p>
            <a:r>
              <a:rPr lang="en-US" dirty="0"/>
              <a:t>When the requestor asks the OAG to rule, the process is called a request for review.</a:t>
            </a:r>
          </a:p>
        </p:txBody>
      </p:sp>
    </p:spTree>
    <p:extLst>
      <p:ext uri="{BB962C8B-B14F-4D97-AF65-F5344CB8AC3E}">
        <p14:creationId xmlns:p14="http://schemas.microsoft.com/office/powerpoint/2010/main" val="279014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for review</a:t>
            </a:r>
          </a:p>
        </p:txBody>
      </p:sp>
      <p:sp>
        <p:nvSpPr>
          <p:cNvPr id="3" name="Content Placeholder 2"/>
          <p:cNvSpPr>
            <a:spLocks noGrp="1"/>
          </p:cNvSpPr>
          <p:nvPr>
            <p:ph idx="1"/>
          </p:nvPr>
        </p:nvSpPr>
        <p:spPr/>
        <p:txBody>
          <a:bodyPr/>
          <a:lstStyle/>
          <a:p>
            <a:endParaRPr lang="en-US" dirty="0"/>
          </a:p>
          <a:p>
            <a:r>
              <a:rPr lang="en-US" dirty="0"/>
              <a:t>The deadlines and procedures for a request for review are similar to the deadlines and procedures a governmental body must follow when requesting a ruling.</a:t>
            </a:r>
          </a:p>
          <a:p>
            <a:pPr marL="0" indent="0">
              <a:buNone/>
            </a:pPr>
            <a:endParaRPr lang="en-US" dirty="0"/>
          </a:p>
          <a:p>
            <a:r>
              <a:rPr lang="en-US" dirty="0"/>
              <a:t>The deadlines and procedures are found in Texas Administrative Code, Title 1, Chapter 63, Public Information Subchapter B, Review of Public Information Redactions.</a:t>
            </a:r>
          </a:p>
          <a:p>
            <a:endParaRPr lang="en-US" dirty="0"/>
          </a:p>
          <a:p>
            <a:r>
              <a:rPr lang="en-US" dirty="0"/>
              <a:t>If a requestor files a request for review, the OAG will notify you and require you to respond.</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099213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PIA sections that permit redaction</a:t>
            </a:r>
          </a:p>
        </p:txBody>
      </p:sp>
      <p:sp>
        <p:nvSpPr>
          <p:cNvPr id="3" name="Content Placeholder 2"/>
          <p:cNvSpPr>
            <a:spLocks noGrp="1"/>
          </p:cNvSpPr>
          <p:nvPr>
            <p:ph idx="1"/>
          </p:nvPr>
        </p:nvSpPr>
        <p:spPr/>
        <p:txBody>
          <a:bodyPr/>
          <a:lstStyle/>
          <a:p>
            <a:endParaRPr lang="en-US" dirty="0"/>
          </a:p>
          <a:p>
            <a:r>
              <a:rPr lang="en-US" dirty="0"/>
              <a:t>Gov’t Code § 552.147 permits you to redact the social security number of any living individual without requesting a ruling.</a:t>
            </a:r>
          </a:p>
          <a:p>
            <a:r>
              <a:rPr lang="en-US" dirty="0"/>
              <a:t>Although Gov’t Code § 552.147 does not require you to use an OAG form letter to notify the requestor, you should give the requestor written notice. </a:t>
            </a:r>
          </a:p>
          <a:p>
            <a:r>
              <a:rPr lang="en-US" dirty="0"/>
              <a:t>Gov’t Code § 552.147 does not give the requestor the right to file a formal request for review.</a:t>
            </a:r>
          </a:p>
          <a:p>
            <a:r>
              <a:rPr lang="en-US" dirty="0"/>
              <a:t>If the requestor disagrees with the redactions, then the requestor may file a written complaint with the OAG.</a:t>
            </a:r>
          </a:p>
          <a:p>
            <a:r>
              <a:rPr lang="en-US" dirty="0"/>
              <a:t>Written complaints are handled through the OAG’s informal complaints process.</a:t>
            </a:r>
          </a:p>
          <a:p>
            <a:pPr lvl="1"/>
            <a:endParaRPr lang="en-US" dirty="0"/>
          </a:p>
          <a:p>
            <a:endParaRPr lang="en-US" dirty="0"/>
          </a:p>
        </p:txBody>
      </p:sp>
    </p:spTree>
    <p:extLst>
      <p:ext uri="{BB962C8B-B14F-4D97-AF65-F5344CB8AC3E}">
        <p14:creationId xmlns:p14="http://schemas.microsoft.com/office/powerpoint/2010/main" val="1131512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PIA sections that permit redaction</a:t>
            </a:r>
          </a:p>
        </p:txBody>
      </p:sp>
      <p:sp>
        <p:nvSpPr>
          <p:cNvPr id="3" name="Content Placeholder 2"/>
          <p:cNvSpPr>
            <a:spLocks noGrp="1"/>
          </p:cNvSpPr>
          <p:nvPr>
            <p:ph idx="1"/>
          </p:nvPr>
        </p:nvSpPr>
        <p:spPr/>
        <p:txBody>
          <a:bodyPr/>
          <a:lstStyle/>
          <a:p>
            <a:endParaRPr lang="en-US" dirty="0"/>
          </a:p>
          <a:p>
            <a:r>
              <a:rPr lang="en-US" dirty="0"/>
              <a:t>Gov’t Code § 552.114 permits educational institutions to redact confidential information in student records without requesting a ruling.</a:t>
            </a:r>
          </a:p>
          <a:p>
            <a:r>
              <a:rPr lang="en-US" dirty="0"/>
              <a:t>Pursuant to the Family Educational Rights and Privacy Act (FERPA), the U.S. Department of Education already requires you to remove personally identifiable information from education records you send to the OAG for a ruling. </a:t>
            </a:r>
          </a:p>
          <a:p>
            <a:r>
              <a:rPr lang="en-US" dirty="0"/>
              <a:t>The definition of student record in Gov’t Code § 552.114 has been amended to include information in the record of “an applicant for admission to an educational institution.”</a:t>
            </a:r>
          </a:p>
          <a:p>
            <a:r>
              <a:rPr lang="en-US" dirty="0"/>
              <a:t>FERPA does not extend confidentiality to applicants for admission who do not enroll, but section 552.114 does.</a:t>
            </a:r>
          </a:p>
          <a:p>
            <a:endParaRPr lang="en-US" dirty="0"/>
          </a:p>
        </p:txBody>
      </p:sp>
    </p:spTree>
    <p:extLst>
      <p:ext uri="{BB962C8B-B14F-4D97-AF65-F5344CB8AC3E}">
        <p14:creationId xmlns:p14="http://schemas.microsoft.com/office/powerpoint/2010/main" val="2789645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PIA sections that permit redaction</a:t>
            </a:r>
          </a:p>
        </p:txBody>
      </p:sp>
      <p:sp>
        <p:nvSpPr>
          <p:cNvPr id="3" name="Content Placeholder 2"/>
          <p:cNvSpPr>
            <a:spLocks noGrp="1"/>
          </p:cNvSpPr>
          <p:nvPr>
            <p:ph idx="1"/>
          </p:nvPr>
        </p:nvSpPr>
        <p:spPr/>
        <p:txBody>
          <a:bodyPr/>
          <a:lstStyle/>
          <a:p>
            <a:endParaRPr lang="en-US" dirty="0"/>
          </a:p>
          <a:p>
            <a:r>
              <a:rPr lang="en-US" dirty="0"/>
              <a:t>Although Gov’t Code § 552.114 does not require you to use an OAG form letter to notify the requestor, you should give the requestor written notice. </a:t>
            </a:r>
          </a:p>
          <a:p>
            <a:r>
              <a:rPr lang="en-US" dirty="0"/>
              <a:t>Gov’t Code § 552.114 does not give the requestor the right to file a formal request for review.</a:t>
            </a:r>
          </a:p>
          <a:p>
            <a:r>
              <a:rPr lang="en-US" dirty="0"/>
              <a:t>If the requestor disagrees with the redactions, then the requestor may file a written complaint with the OAG.</a:t>
            </a:r>
          </a:p>
          <a:p>
            <a:r>
              <a:rPr lang="en-US" dirty="0"/>
              <a:t>Written complaints are handled through the OAG’s informal complaints process.</a:t>
            </a:r>
          </a:p>
          <a:p>
            <a:pPr lvl="1"/>
            <a:endParaRPr lang="en-US" dirty="0"/>
          </a:p>
          <a:p>
            <a:endParaRPr lang="en-US" dirty="0"/>
          </a:p>
        </p:txBody>
      </p:sp>
    </p:spTree>
    <p:extLst>
      <p:ext uri="{BB962C8B-B14F-4D97-AF65-F5344CB8AC3E}">
        <p14:creationId xmlns:p14="http://schemas.microsoft.com/office/powerpoint/2010/main" val="1313032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 determinations</a:t>
            </a:r>
          </a:p>
        </p:txBody>
      </p:sp>
      <p:sp>
        <p:nvSpPr>
          <p:cNvPr id="3" name="Content Placeholder 2"/>
          <p:cNvSpPr>
            <a:spLocks noGrp="1"/>
          </p:cNvSpPr>
          <p:nvPr>
            <p:ph idx="1"/>
          </p:nvPr>
        </p:nvSpPr>
        <p:spPr/>
        <p:txBody>
          <a:bodyPr/>
          <a:lstStyle/>
          <a:p>
            <a:r>
              <a:rPr lang="en-US" dirty="0"/>
              <a:t>A previous determination is a prior ruling or decision that permits you to withhold information in the future without requesting another ruling or decision.</a:t>
            </a:r>
          </a:p>
          <a:p>
            <a:endParaRPr lang="en-US" dirty="0"/>
          </a:p>
          <a:p>
            <a:r>
              <a:rPr lang="en-US" dirty="0"/>
              <a:t>There are 2 types:</a:t>
            </a:r>
          </a:p>
          <a:p>
            <a:pPr lvl="1"/>
            <a:r>
              <a:rPr lang="en-US" dirty="0"/>
              <a:t>Type 1 – information at issue is precisely the same information that was previously requested and received a ruling from the OAG</a:t>
            </a:r>
          </a:p>
          <a:p>
            <a:pPr lvl="1"/>
            <a:r>
              <a:rPr lang="en-US" dirty="0"/>
              <a:t>Type 2 – information at issue falls within a specific, clearly delineated category of information</a:t>
            </a:r>
          </a:p>
          <a:p>
            <a:pPr marL="0" indent="0">
              <a:buNone/>
            </a:pPr>
            <a:endParaRPr lang="en-US" dirty="0"/>
          </a:p>
          <a:p>
            <a:r>
              <a:rPr lang="en-US" dirty="0"/>
              <a:t>Exercise caution when relying on a previous determination to withhold information.  Most rulings and decisions are not previous determinations for records not specifically at issue in the ruling or decision.</a:t>
            </a:r>
          </a:p>
          <a:p>
            <a:pPr marL="0" indent="0">
              <a:buNone/>
            </a:pPr>
            <a:endParaRPr lang="en-US" dirty="0"/>
          </a:p>
        </p:txBody>
      </p:sp>
    </p:spTree>
    <p:extLst>
      <p:ext uri="{BB962C8B-B14F-4D97-AF65-F5344CB8AC3E}">
        <p14:creationId xmlns:p14="http://schemas.microsoft.com/office/powerpoint/2010/main" val="1056212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 684</a:t>
            </a:r>
          </a:p>
        </p:txBody>
      </p:sp>
      <p:sp>
        <p:nvSpPr>
          <p:cNvPr id="3" name="Content Placeholder 2"/>
          <p:cNvSpPr>
            <a:spLocks noGrp="1"/>
          </p:cNvSpPr>
          <p:nvPr>
            <p:ph idx="1"/>
          </p:nvPr>
        </p:nvSpPr>
        <p:spPr/>
        <p:txBody>
          <a:bodyPr/>
          <a:lstStyle/>
          <a:p>
            <a:pPr lvl="0"/>
            <a:r>
              <a:rPr lang="en-US" dirty="0">
                <a:solidFill>
                  <a:srgbClr val="13266E"/>
                </a:solidFill>
              </a:rPr>
              <a:t>Open Records Decision No. 684 (2009) is a previous determination that explicitly grants permission to all governmental bodies to withhold several types of information:</a:t>
            </a:r>
            <a:endParaRPr lang="en-US" dirty="0"/>
          </a:p>
          <a:p>
            <a:pPr lvl="1"/>
            <a:r>
              <a:rPr lang="en-US" dirty="0"/>
              <a:t>Direct deposit forms</a:t>
            </a:r>
          </a:p>
          <a:p>
            <a:pPr lvl="1"/>
            <a:r>
              <a:rPr lang="en-US" dirty="0"/>
              <a:t>Form I-9 and attachments</a:t>
            </a:r>
          </a:p>
          <a:p>
            <a:pPr lvl="1"/>
            <a:r>
              <a:rPr lang="en-US" dirty="0"/>
              <a:t>W-2 and W-4 forms</a:t>
            </a:r>
          </a:p>
          <a:p>
            <a:pPr lvl="1"/>
            <a:r>
              <a:rPr lang="en-US" dirty="0"/>
              <a:t>Certified agenda and tape of closed meeting</a:t>
            </a:r>
          </a:p>
          <a:p>
            <a:pPr lvl="1"/>
            <a:r>
              <a:rPr lang="en-US" dirty="0"/>
              <a:t>Fingerprints</a:t>
            </a:r>
          </a:p>
          <a:p>
            <a:pPr lvl="1"/>
            <a:r>
              <a:rPr lang="en-US" dirty="0"/>
              <a:t>L-2 and L-3 declarations</a:t>
            </a:r>
          </a:p>
          <a:p>
            <a:pPr lvl="1"/>
            <a:r>
              <a:rPr lang="en-US" dirty="0"/>
              <a:t>Certain email addresses</a:t>
            </a:r>
          </a:p>
          <a:p>
            <a:pPr lvl="1"/>
            <a:r>
              <a:rPr lang="en-US" dirty="0"/>
              <a:t>Military discharge records</a:t>
            </a:r>
          </a:p>
        </p:txBody>
      </p:sp>
    </p:spTree>
    <p:extLst>
      <p:ext uri="{BB962C8B-B14F-4D97-AF65-F5344CB8AC3E}">
        <p14:creationId xmlns:p14="http://schemas.microsoft.com/office/powerpoint/2010/main" val="2505147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6400800" cy="867930"/>
          </a:xfrm>
        </p:spPr>
        <p:txBody>
          <a:bodyPr/>
          <a:lstStyle/>
          <a:p>
            <a:r>
              <a:rPr lang="en-US" dirty="0"/>
              <a:t>ORD 684: Direct Deposit Authorization Forms</a:t>
            </a:r>
          </a:p>
        </p:txBody>
      </p:sp>
      <p:sp>
        <p:nvSpPr>
          <p:cNvPr id="3" name="Content Placeholder 2"/>
          <p:cNvSpPr>
            <a:spLocks noGrp="1"/>
          </p:cNvSpPr>
          <p:nvPr>
            <p:ph idx="1"/>
          </p:nvPr>
        </p:nvSpPr>
        <p:spPr/>
        <p:txBody>
          <a:bodyPr/>
          <a:lstStyle/>
          <a:p>
            <a:r>
              <a:rPr lang="en-US" dirty="0"/>
              <a:t>What are these forms?</a:t>
            </a:r>
          </a:p>
          <a:p>
            <a:pPr lvl="1"/>
            <a:r>
              <a:rPr lang="en-US" dirty="0"/>
              <a:t>Forms that authorize employee paychecks to be deposited directly into banks or credit unions</a:t>
            </a:r>
          </a:p>
          <a:p>
            <a:endParaRPr lang="en-US" dirty="0"/>
          </a:p>
          <a:p>
            <a:r>
              <a:rPr lang="en-US" dirty="0"/>
              <a:t>Where do we find these forms?</a:t>
            </a:r>
          </a:p>
          <a:p>
            <a:pPr lvl="1"/>
            <a:r>
              <a:rPr lang="en-US" dirty="0"/>
              <a:t>Personnel files</a:t>
            </a:r>
          </a:p>
          <a:p>
            <a:pPr lvl="1"/>
            <a:endParaRPr lang="en-US" dirty="0"/>
          </a:p>
          <a:p>
            <a:r>
              <a:rPr lang="en-US" dirty="0"/>
              <a:t>Why do we withhold these forms?</a:t>
            </a:r>
          </a:p>
          <a:p>
            <a:pPr lvl="1"/>
            <a:r>
              <a:rPr lang="en-US" dirty="0"/>
              <a:t>Common-law privacy</a:t>
            </a:r>
          </a:p>
          <a:p>
            <a:pPr marL="0" indent="0">
              <a:buNone/>
            </a:pPr>
            <a:endParaRPr lang="en-US" dirty="0"/>
          </a:p>
        </p:txBody>
      </p:sp>
    </p:spTree>
    <p:extLst>
      <p:ext uri="{BB962C8B-B14F-4D97-AF65-F5344CB8AC3E}">
        <p14:creationId xmlns:p14="http://schemas.microsoft.com/office/powerpoint/2010/main" val="2003632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endParaRPr lang="en-US" dirty="0"/>
          </a:p>
          <a:p>
            <a:r>
              <a:rPr lang="en-US" dirty="0"/>
              <a:t>General Rule:  If you want to withhold information from the public, you must request a ruling from the Attorney General’s Office.</a:t>
            </a:r>
          </a:p>
          <a:p>
            <a:pPr marL="0" indent="0">
              <a:buNone/>
            </a:pPr>
            <a:endParaRPr lang="en-US" dirty="0"/>
          </a:p>
          <a:p>
            <a:r>
              <a:rPr lang="en-US" dirty="0"/>
              <a:t>Withholding information without requesting a ruling</a:t>
            </a:r>
          </a:p>
          <a:p>
            <a:pPr lvl="1"/>
            <a:r>
              <a:rPr lang="en-US" dirty="0"/>
              <a:t>Certain sections of the PIA permit redaction without a ruling</a:t>
            </a:r>
          </a:p>
          <a:p>
            <a:pPr lvl="1"/>
            <a:r>
              <a:rPr lang="en-US" dirty="0"/>
              <a:t>Previous determinations</a:t>
            </a:r>
          </a:p>
          <a:p>
            <a:pPr lvl="1"/>
            <a:r>
              <a:rPr lang="en-US" dirty="0">
                <a:solidFill>
                  <a:srgbClr val="13266E"/>
                </a:solidFill>
              </a:rPr>
              <a:t>Requestor agrees to redaction</a:t>
            </a:r>
          </a:p>
          <a:p>
            <a:pPr lvl="1"/>
            <a:endParaRPr lang="en-US" dirty="0"/>
          </a:p>
          <a:p>
            <a:pPr lvl="1"/>
            <a:endParaRPr lang="en-US" dirty="0"/>
          </a:p>
        </p:txBody>
      </p:sp>
    </p:spTree>
    <p:extLst>
      <p:ext uri="{BB962C8B-B14F-4D97-AF65-F5344CB8AC3E}">
        <p14:creationId xmlns:p14="http://schemas.microsoft.com/office/powerpoint/2010/main" val="608322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 684:  Form I-9 and Attachments</a:t>
            </a:r>
          </a:p>
        </p:txBody>
      </p:sp>
      <p:sp>
        <p:nvSpPr>
          <p:cNvPr id="3" name="Content Placeholder 2"/>
          <p:cNvSpPr>
            <a:spLocks noGrp="1"/>
          </p:cNvSpPr>
          <p:nvPr>
            <p:ph idx="1"/>
          </p:nvPr>
        </p:nvSpPr>
        <p:spPr/>
        <p:txBody>
          <a:bodyPr/>
          <a:lstStyle/>
          <a:p>
            <a:r>
              <a:rPr lang="en-US" dirty="0"/>
              <a:t>What are these forms?</a:t>
            </a:r>
          </a:p>
          <a:p>
            <a:pPr lvl="1"/>
            <a:r>
              <a:rPr lang="en-US" dirty="0"/>
              <a:t>Forms used to verify an employee’s eligibility to work in the United States</a:t>
            </a:r>
          </a:p>
          <a:p>
            <a:endParaRPr lang="en-US" dirty="0"/>
          </a:p>
          <a:p>
            <a:r>
              <a:rPr lang="en-US" dirty="0"/>
              <a:t>Where do we find these forms?</a:t>
            </a:r>
          </a:p>
          <a:p>
            <a:pPr lvl="1"/>
            <a:r>
              <a:rPr lang="en-US" dirty="0"/>
              <a:t>Personnel files</a:t>
            </a:r>
          </a:p>
          <a:p>
            <a:pPr lvl="1"/>
            <a:endParaRPr lang="en-US" dirty="0"/>
          </a:p>
          <a:p>
            <a:r>
              <a:rPr lang="en-US" dirty="0"/>
              <a:t>Why do we withhold these forms?</a:t>
            </a:r>
          </a:p>
          <a:p>
            <a:pPr lvl="1"/>
            <a:r>
              <a:rPr lang="en-US" dirty="0"/>
              <a:t>Federal law</a:t>
            </a:r>
          </a:p>
          <a:p>
            <a:endParaRPr lang="en-US" dirty="0"/>
          </a:p>
        </p:txBody>
      </p:sp>
    </p:spTree>
    <p:extLst>
      <p:ext uri="{BB962C8B-B14F-4D97-AF65-F5344CB8AC3E}">
        <p14:creationId xmlns:p14="http://schemas.microsoft.com/office/powerpoint/2010/main" val="1279627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 684: W-2 and W-4 Forms</a:t>
            </a:r>
          </a:p>
        </p:txBody>
      </p:sp>
      <p:sp>
        <p:nvSpPr>
          <p:cNvPr id="3" name="Content Placeholder 2"/>
          <p:cNvSpPr>
            <a:spLocks noGrp="1"/>
          </p:cNvSpPr>
          <p:nvPr>
            <p:ph idx="1"/>
          </p:nvPr>
        </p:nvSpPr>
        <p:spPr/>
        <p:txBody>
          <a:bodyPr/>
          <a:lstStyle/>
          <a:p>
            <a:r>
              <a:rPr lang="en-US" dirty="0"/>
              <a:t>What are these forms?</a:t>
            </a:r>
          </a:p>
          <a:p>
            <a:pPr lvl="1"/>
            <a:r>
              <a:rPr lang="en-US" dirty="0"/>
              <a:t>Federal income tax forms</a:t>
            </a:r>
          </a:p>
          <a:p>
            <a:endParaRPr lang="en-US" dirty="0"/>
          </a:p>
          <a:p>
            <a:r>
              <a:rPr lang="en-US" dirty="0"/>
              <a:t>Where do we find these forms?</a:t>
            </a:r>
          </a:p>
          <a:p>
            <a:pPr lvl="1"/>
            <a:r>
              <a:rPr lang="en-US" dirty="0"/>
              <a:t>Personnel files</a:t>
            </a:r>
          </a:p>
          <a:p>
            <a:pPr lvl="1"/>
            <a:endParaRPr lang="en-US" dirty="0"/>
          </a:p>
          <a:p>
            <a:r>
              <a:rPr lang="en-US" dirty="0"/>
              <a:t>Why do we withhold these forms?</a:t>
            </a:r>
          </a:p>
          <a:p>
            <a:pPr lvl="1"/>
            <a:r>
              <a:rPr lang="en-US" dirty="0"/>
              <a:t>Federal law</a:t>
            </a:r>
          </a:p>
          <a:p>
            <a:endParaRPr lang="en-US" dirty="0"/>
          </a:p>
        </p:txBody>
      </p:sp>
    </p:spTree>
    <p:extLst>
      <p:ext uri="{BB962C8B-B14F-4D97-AF65-F5344CB8AC3E}">
        <p14:creationId xmlns:p14="http://schemas.microsoft.com/office/powerpoint/2010/main" val="2677255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6400800" cy="867930"/>
          </a:xfrm>
        </p:spPr>
        <p:txBody>
          <a:bodyPr/>
          <a:lstStyle/>
          <a:p>
            <a:r>
              <a:rPr lang="en-US" dirty="0"/>
              <a:t>ORD 684:  Certified Agenda and Tape of Closed Meeting</a:t>
            </a:r>
          </a:p>
        </p:txBody>
      </p:sp>
      <p:sp>
        <p:nvSpPr>
          <p:cNvPr id="3" name="Content Placeholder 2"/>
          <p:cNvSpPr>
            <a:spLocks noGrp="1"/>
          </p:cNvSpPr>
          <p:nvPr>
            <p:ph idx="1"/>
          </p:nvPr>
        </p:nvSpPr>
        <p:spPr/>
        <p:txBody>
          <a:bodyPr/>
          <a:lstStyle/>
          <a:p>
            <a:r>
              <a:rPr lang="en-US" dirty="0"/>
              <a:t>What is this information?</a:t>
            </a:r>
          </a:p>
          <a:p>
            <a:pPr lvl="1"/>
            <a:r>
              <a:rPr lang="en-US" dirty="0"/>
              <a:t>A governmental body’s certified agenda or tape recordings of its closed meetings</a:t>
            </a:r>
          </a:p>
          <a:p>
            <a:pPr lvl="1"/>
            <a:endParaRPr lang="en-US" dirty="0"/>
          </a:p>
          <a:p>
            <a:r>
              <a:rPr lang="en-US" dirty="0"/>
              <a:t>Where do we find this information?</a:t>
            </a:r>
          </a:p>
          <a:p>
            <a:pPr lvl="1"/>
            <a:r>
              <a:rPr lang="en-US" dirty="0"/>
              <a:t>Maintained in the offices of the governmental body</a:t>
            </a:r>
          </a:p>
          <a:p>
            <a:pPr lvl="1"/>
            <a:endParaRPr lang="en-US" dirty="0"/>
          </a:p>
          <a:p>
            <a:r>
              <a:rPr lang="en-US" dirty="0"/>
              <a:t>Why do we withhold this information?</a:t>
            </a:r>
          </a:p>
          <a:p>
            <a:pPr lvl="1"/>
            <a:r>
              <a:rPr lang="en-US" dirty="0"/>
              <a:t>Gov’t Code § 551.104(c)</a:t>
            </a:r>
          </a:p>
          <a:p>
            <a:pPr marL="0" indent="0">
              <a:buNone/>
            </a:pPr>
            <a:endParaRPr lang="en-US" dirty="0"/>
          </a:p>
        </p:txBody>
      </p:sp>
    </p:spTree>
    <p:extLst>
      <p:ext uri="{BB962C8B-B14F-4D97-AF65-F5344CB8AC3E}">
        <p14:creationId xmlns:p14="http://schemas.microsoft.com/office/powerpoint/2010/main" val="2780611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 684:  Fingerprints</a:t>
            </a:r>
          </a:p>
        </p:txBody>
      </p:sp>
      <p:sp>
        <p:nvSpPr>
          <p:cNvPr id="3" name="Content Placeholder 2"/>
          <p:cNvSpPr>
            <a:spLocks noGrp="1"/>
          </p:cNvSpPr>
          <p:nvPr>
            <p:ph idx="1"/>
          </p:nvPr>
        </p:nvSpPr>
        <p:spPr/>
        <p:txBody>
          <a:bodyPr/>
          <a:lstStyle/>
          <a:p>
            <a:r>
              <a:rPr lang="en-US" dirty="0"/>
              <a:t>What is this information?</a:t>
            </a:r>
          </a:p>
          <a:p>
            <a:pPr lvl="1"/>
            <a:r>
              <a:rPr lang="en-US" dirty="0"/>
              <a:t>Fingerprints are considered “biometric identifiers”</a:t>
            </a:r>
          </a:p>
          <a:p>
            <a:pPr lvl="1"/>
            <a:endParaRPr lang="en-US" dirty="0"/>
          </a:p>
          <a:p>
            <a:r>
              <a:rPr lang="en-US" dirty="0"/>
              <a:t>Where do we find this information?</a:t>
            </a:r>
          </a:p>
          <a:p>
            <a:pPr lvl="1"/>
            <a:r>
              <a:rPr lang="en-US" dirty="0"/>
              <a:t>Records of law enforcement and licensing agencies</a:t>
            </a:r>
          </a:p>
          <a:p>
            <a:pPr lvl="1"/>
            <a:r>
              <a:rPr lang="en-US" dirty="0"/>
              <a:t>Personnel files</a:t>
            </a:r>
          </a:p>
          <a:p>
            <a:pPr lvl="1"/>
            <a:endParaRPr lang="en-US" dirty="0"/>
          </a:p>
          <a:p>
            <a:r>
              <a:rPr lang="en-US" dirty="0"/>
              <a:t>Why do we withhold this information?</a:t>
            </a:r>
          </a:p>
          <a:p>
            <a:pPr lvl="1"/>
            <a:r>
              <a:rPr lang="en-US" dirty="0"/>
              <a:t>Gov’t Code Chapter 560</a:t>
            </a:r>
          </a:p>
          <a:p>
            <a:pPr marL="0" indent="0">
              <a:buNone/>
            </a:pPr>
            <a:endParaRPr lang="en-US" dirty="0"/>
          </a:p>
        </p:txBody>
      </p:sp>
    </p:spTree>
    <p:extLst>
      <p:ext uri="{BB962C8B-B14F-4D97-AF65-F5344CB8AC3E}">
        <p14:creationId xmlns:p14="http://schemas.microsoft.com/office/powerpoint/2010/main" val="4127534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 684:  L-2 and L-3 Declarations</a:t>
            </a:r>
          </a:p>
        </p:txBody>
      </p:sp>
      <p:sp>
        <p:nvSpPr>
          <p:cNvPr id="3" name="Content Placeholder 2"/>
          <p:cNvSpPr>
            <a:spLocks noGrp="1"/>
          </p:cNvSpPr>
          <p:nvPr>
            <p:ph idx="1"/>
          </p:nvPr>
        </p:nvSpPr>
        <p:spPr/>
        <p:txBody>
          <a:bodyPr/>
          <a:lstStyle/>
          <a:p>
            <a:r>
              <a:rPr lang="en-US" dirty="0"/>
              <a:t>What is this information?</a:t>
            </a:r>
          </a:p>
          <a:p>
            <a:pPr lvl="1"/>
            <a:r>
              <a:rPr lang="en-US" dirty="0"/>
              <a:t>Texas Commission on Law Enforcement forms</a:t>
            </a:r>
          </a:p>
          <a:p>
            <a:pPr lvl="1"/>
            <a:r>
              <a:rPr lang="en-US" dirty="0"/>
              <a:t>Licensee Medical Condition Declaration (L-2)</a:t>
            </a:r>
          </a:p>
          <a:p>
            <a:pPr lvl="1"/>
            <a:r>
              <a:rPr lang="en-US" dirty="0"/>
              <a:t>Licensee Psychological and Emotional Health Declaration (L-3)</a:t>
            </a:r>
          </a:p>
          <a:p>
            <a:pPr lvl="1"/>
            <a:endParaRPr lang="en-US" dirty="0"/>
          </a:p>
          <a:p>
            <a:r>
              <a:rPr lang="en-US" dirty="0"/>
              <a:t>Where do we find this information?</a:t>
            </a:r>
          </a:p>
          <a:p>
            <a:pPr lvl="1"/>
            <a:r>
              <a:rPr lang="en-US" dirty="0"/>
              <a:t>Licensee personnel files</a:t>
            </a:r>
          </a:p>
          <a:p>
            <a:pPr lvl="1">
              <a:buNone/>
            </a:pPr>
            <a:endParaRPr lang="en-US" dirty="0"/>
          </a:p>
          <a:p>
            <a:r>
              <a:rPr lang="en-US" dirty="0"/>
              <a:t>Why do we withhold this information?</a:t>
            </a:r>
          </a:p>
          <a:p>
            <a:pPr lvl="1"/>
            <a:r>
              <a:rPr lang="en-US" dirty="0"/>
              <a:t>Occupations Code § 1701.306</a:t>
            </a:r>
          </a:p>
          <a:p>
            <a:pPr marL="0" indent="0">
              <a:buNone/>
            </a:pPr>
            <a:endParaRPr lang="en-US" dirty="0"/>
          </a:p>
        </p:txBody>
      </p:sp>
    </p:spTree>
    <p:extLst>
      <p:ext uri="{BB962C8B-B14F-4D97-AF65-F5344CB8AC3E}">
        <p14:creationId xmlns:p14="http://schemas.microsoft.com/office/powerpoint/2010/main" val="199194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 684:  Certain Email Addresses</a:t>
            </a:r>
          </a:p>
        </p:txBody>
      </p:sp>
      <p:sp>
        <p:nvSpPr>
          <p:cNvPr id="3" name="Content Placeholder 2"/>
          <p:cNvSpPr>
            <a:spLocks noGrp="1"/>
          </p:cNvSpPr>
          <p:nvPr>
            <p:ph idx="1"/>
          </p:nvPr>
        </p:nvSpPr>
        <p:spPr/>
        <p:txBody>
          <a:bodyPr/>
          <a:lstStyle/>
          <a:p>
            <a:r>
              <a:rPr lang="en-US" dirty="0"/>
              <a:t>What is this information?</a:t>
            </a:r>
          </a:p>
          <a:p>
            <a:pPr lvl="1"/>
            <a:r>
              <a:rPr lang="en-US" dirty="0"/>
              <a:t>Email address of a member of the public, including, in most cases, the private email address of a government employee</a:t>
            </a:r>
          </a:p>
          <a:p>
            <a:pPr lvl="1">
              <a:buNone/>
            </a:pPr>
            <a:endParaRPr lang="en-US" dirty="0"/>
          </a:p>
          <a:p>
            <a:r>
              <a:rPr lang="en-US" dirty="0"/>
              <a:t>Where do we find this information?</a:t>
            </a:r>
          </a:p>
          <a:p>
            <a:pPr lvl="1"/>
            <a:r>
              <a:rPr lang="en-US" dirty="0"/>
              <a:t>Communications between government employees and members of the public</a:t>
            </a:r>
          </a:p>
          <a:p>
            <a:pPr lvl="1"/>
            <a:r>
              <a:rPr lang="en-US" dirty="0"/>
              <a:t>Many types of files</a:t>
            </a:r>
          </a:p>
          <a:p>
            <a:endParaRPr lang="en-US" dirty="0"/>
          </a:p>
        </p:txBody>
      </p:sp>
    </p:spTree>
    <p:extLst>
      <p:ext uri="{BB962C8B-B14F-4D97-AF65-F5344CB8AC3E}">
        <p14:creationId xmlns:p14="http://schemas.microsoft.com/office/powerpoint/2010/main" val="2279868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6400800" cy="480131"/>
          </a:xfrm>
        </p:spPr>
        <p:txBody>
          <a:bodyPr/>
          <a:lstStyle/>
          <a:p>
            <a:r>
              <a:rPr lang="en-US" dirty="0"/>
              <a:t>ORD 684:  Certain Email Addresses</a:t>
            </a:r>
          </a:p>
        </p:txBody>
      </p:sp>
      <p:sp>
        <p:nvSpPr>
          <p:cNvPr id="3" name="Content Placeholder 2"/>
          <p:cNvSpPr>
            <a:spLocks noGrp="1"/>
          </p:cNvSpPr>
          <p:nvPr>
            <p:ph idx="1"/>
          </p:nvPr>
        </p:nvSpPr>
        <p:spPr/>
        <p:txBody>
          <a:bodyPr/>
          <a:lstStyle/>
          <a:p>
            <a:r>
              <a:rPr lang="en-US" dirty="0"/>
              <a:t>Why do we withhold this information?</a:t>
            </a:r>
          </a:p>
          <a:p>
            <a:pPr lvl="1"/>
            <a:r>
              <a:rPr lang="en-US" dirty="0"/>
              <a:t>Gov’t Code § 552.137, but do not withhold:</a:t>
            </a:r>
          </a:p>
          <a:p>
            <a:pPr lvl="2"/>
            <a:r>
              <a:rPr lang="en-US" dirty="0"/>
              <a:t>Government employees’ work email addresses</a:t>
            </a:r>
          </a:p>
          <a:p>
            <a:pPr lvl="2"/>
            <a:r>
              <a:rPr lang="en-US" dirty="0"/>
              <a:t>Email addresses of individuals who have contracts or seek to contract with a governmental body</a:t>
            </a:r>
          </a:p>
          <a:p>
            <a:pPr lvl="2"/>
            <a:r>
              <a:rPr lang="en-US" dirty="0"/>
              <a:t>Email addresses contained in bid proposals</a:t>
            </a:r>
          </a:p>
          <a:p>
            <a:pPr lvl="2"/>
            <a:r>
              <a:rPr lang="en-US" dirty="0"/>
              <a:t>Email addresses provided to a governmental body on letterhead or other document available to the public</a:t>
            </a:r>
          </a:p>
          <a:p>
            <a:pPr lvl="2"/>
            <a:r>
              <a:rPr lang="en-US" dirty="0"/>
              <a:t>Email addresses provided to a governmental body for the purpose of providing public comment or receiving notices, orders or decisions</a:t>
            </a:r>
          </a:p>
          <a:p>
            <a:pPr lvl="2"/>
            <a:r>
              <a:rPr lang="en-US" dirty="0"/>
              <a:t>Private email addresses used to conduct official government business (</a:t>
            </a:r>
            <a:r>
              <a:rPr lang="en-US" i="1" dirty="0"/>
              <a:t>Austin Bulldog v. </a:t>
            </a:r>
            <a:r>
              <a:rPr lang="en-US" i="1" dirty="0" err="1"/>
              <a:t>Leffingwell</a:t>
            </a:r>
            <a:r>
              <a:rPr lang="en-US" dirty="0"/>
              <a:t>)</a:t>
            </a:r>
          </a:p>
          <a:p>
            <a:endParaRPr lang="en-US" dirty="0"/>
          </a:p>
        </p:txBody>
      </p:sp>
    </p:spTree>
    <p:extLst>
      <p:ext uri="{BB962C8B-B14F-4D97-AF65-F5344CB8AC3E}">
        <p14:creationId xmlns:p14="http://schemas.microsoft.com/office/powerpoint/2010/main" val="4143865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92"/>
            <a:ext cx="6781800" cy="867930"/>
          </a:xfrm>
        </p:spPr>
        <p:txBody>
          <a:bodyPr/>
          <a:lstStyle/>
          <a:p>
            <a:r>
              <a:rPr lang="en-US" dirty="0"/>
              <a:t>ORD 684:  Military Discharge Records</a:t>
            </a:r>
          </a:p>
        </p:txBody>
      </p:sp>
      <p:sp>
        <p:nvSpPr>
          <p:cNvPr id="3" name="Content Placeholder 2"/>
          <p:cNvSpPr>
            <a:spLocks noGrp="1"/>
          </p:cNvSpPr>
          <p:nvPr>
            <p:ph idx="1"/>
          </p:nvPr>
        </p:nvSpPr>
        <p:spPr/>
        <p:txBody>
          <a:bodyPr/>
          <a:lstStyle/>
          <a:p>
            <a:r>
              <a:rPr lang="en-US" dirty="0"/>
              <a:t>What is this information?</a:t>
            </a:r>
          </a:p>
          <a:p>
            <a:pPr lvl="1"/>
            <a:r>
              <a:rPr lang="en-US" dirty="0"/>
              <a:t>Form DD-214 or similar record issued to a member of the military after release or discharge from the military</a:t>
            </a:r>
          </a:p>
          <a:p>
            <a:pPr lvl="1"/>
            <a:endParaRPr lang="en-US" dirty="0"/>
          </a:p>
          <a:p>
            <a:r>
              <a:rPr lang="en-US" dirty="0"/>
              <a:t>Where do we find this information?</a:t>
            </a:r>
          </a:p>
          <a:p>
            <a:pPr lvl="1"/>
            <a:r>
              <a:rPr lang="en-US" dirty="0"/>
              <a:t>Personnel files</a:t>
            </a:r>
          </a:p>
          <a:p>
            <a:pPr lvl="1"/>
            <a:endParaRPr lang="en-US" dirty="0"/>
          </a:p>
          <a:p>
            <a:r>
              <a:rPr lang="en-US" dirty="0"/>
              <a:t>Why do we withhold this information?</a:t>
            </a:r>
          </a:p>
          <a:p>
            <a:pPr lvl="1"/>
            <a:r>
              <a:rPr lang="en-US" dirty="0"/>
              <a:t>Gov’t Code § 552.140</a:t>
            </a:r>
          </a:p>
          <a:p>
            <a:pPr lvl="1"/>
            <a:r>
              <a:rPr lang="en-US" dirty="0"/>
              <a:t>DD-214 forms are confidential if recorded with or received by a governmental body on or after   September 1, 2003.</a:t>
            </a:r>
          </a:p>
          <a:p>
            <a:pPr marL="0" indent="0">
              <a:buNone/>
            </a:pPr>
            <a:endParaRPr lang="en-US" dirty="0"/>
          </a:p>
        </p:txBody>
      </p:sp>
    </p:spTree>
    <p:extLst>
      <p:ext uri="{BB962C8B-B14F-4D97-AF65-F5344CB8AC3E}">
        <p14:creationId xmlns:p14="http://schemas.microsoft.com/office/powerpoint/2010/main" val="8730278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 684</a:t>
            </a:r>
          </a:p>
        </p:txBody>
      </p:sp>
      <p:sp>
        <p:nvSpPr>
          <p:cNvPr id="3" name="Content Placeholder 2"/>
          <p:cNvSpPr>
            <a:spLocks noGrp="1"/>
          </p:cNvSpPr>
          <p:nvPr>
            <p:ph idx="1"/>
          </p:nvPr>
        </p:nvSpPr>
        <p:spPr/>
        <p:txBody>
          <a:bodyPr/>
          <a:lstStyle/>
          <a:p>
            <a:r>
              <a:rPr lang="en-US" dirty="0"/>
              <a:t>You should give the requestor written notice when you redact information based on ORD 684.</a:t>
            </a:r>
          </a:p>
          <a:p>
            <a:pPr marL="0" indent="0">
              <a:buNone/>
            </a:pPr>
            <a:endParaRPr lang="en-US" dirty="0"/>
          </a:p>
          <a:p>
            <a:r>
              <a:rPr lang="en-US" dirty="0"/>
              <a:t>The requestor does not have the right to file a formal request for review of information redacted under ORD 684.</a:t>
            </a:r>
          </a:p>
          <a:p>
            <a:pPr marL="0" indent="0">
              <a:buNone/>
            </a:pPr>
            <a:endParaRPr lang="en-US" dirty="0"/>
          </a:p>
          <a:p>
            <a:r>
              <a:rPr lang="en-US" dirty="0"/>
              <a:t>If the requestor disagrees with the redactions, then the requestor may file a written complaint with the OAG.</a:t>
            </a:r>
          </a:p>
          <a:p>
            <a:pPr marL="0" indent="0">
              <a:buNone/>
            </a:pPr>
            <a:endParaRPr lang="en-US" dirty="0"/>
          </a:p>
          <a:p>
            <a:r>
              <a:rPr lang="en-US" dirty="0"/>
              <a:t>Written complaints are handled through the OAG’s informal complaints process.</a:t>
            </a:r>
          </a:p>
          <a:p>
            <a:endParaRPr lang="en-US" dirty="0"/>
          </a:p>
        </p:txBody>
      </p:sp>
    </p:spTree>
    <p:extLst>
      <p:ext uri="{BB962C8B-B14F-4D97-AF65-F5344CB8AC3E}">
        <p14:creationId xmlns:p14="http://schemas.microsoft.com/office/powerpoint/2010/main" val="215152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 684</a:t>
            </a:r>
          </a:p>
        </p:txBody>
      </p:sp>
      <p:sp>
        <p:nvSpPr>
          <p:cNvPr id="3" name="Content Placeholder 2"/>
          <p:cNvSpPr>
            <a:spLocks noGrp="1"/>
          </p:cNvSpPr>
          <p:nvPr>
            <p:ph idx="1"/>
          </p:nvPr>
        </p:nvSpPr>
        <p:spPr>
          <a:xfrm>
            <a:off x="685800" y="1371600"/>
            <a:ext cx="8001000" cy="4648200"/>
          </a:xfrm>
        </p:spPr>
        <p:txBody>
          <a:bodyPr/>
          <a:lstStyle/>
          <a:p>
            <a:r>
              <a:rPr lang="en-US" dirty="0"/>
              <a:t>ORD 684 also covered some information subject to Gov’t Code </a:t>
            </a:r>
            <a:r>
              <a:rPr lang="en-US" spc="-1000" dirty="0"/>
              <a:t>§§</a:t>
            </a:r>
            <a:r>
              <a:rPr lang="en-US" dirty="0"/>
              <a:t>  552.130 and 552.136 before those sections were amended to permit redaction without a ruling.</a:t>
            </a:r>
          </a:p>
          <a:p>
            <a:endParaRPr lang="en-US" dirty="0"/>
          </a:p>
          <a:p>
            <a:r>
              <a:rPr lang="en-US" dirty="0"/>
              <a:t>Do not rely on ORD 684 to withhold information subject to Gov’t Code </a:t>
            </a:r>
            <a:r>
              <a:rPr lang="en-US" spc="-1000" dirty="0"/>
              <a:t>§§  </a:t>
            </a:r>
            <a:r>
              <a:rPr lang="en-US" dirty="0"/>
              <a:t>  552.130 and 552.136.</a:t>
            </a:r>
          </a:p>
          <a:p>
            <a:endParaRPr lang="en-US" dirty="0"/>
          </a:p>
          <a:p>
            <a:r>
              <a:rPr lang="en-US" dirty="0"/>
              <a:t>If you are redacting information under Gov’t Code </a:t>
            </a:r>
            <a:r>
              <a:rPr lang="en-US" spc="-1000" dirty="0"/>
              <a:t>§§</a:t>
            </a:r>
            <a:r>
              <a:rPr lang="en-US" dirty="0"/>
              <a:t>  552.130 and 552.136, you must use the form letter on the OAG website to notify the requestor, and the requestor has the right to file a request for review.</a:t>
            </a:r>
          </a:p>
          <a:p>
            <a:endParaRPr lang="en-US" dirty="0"/>
          </a:p>
          <a:p>
            <a:pPr marL="0" indent="0">
              <a:buNone/>
            </a:pPr>
            <a:endParaRPr lang="en-US" dirty="0"/>
          </a:p>
        </p:txBody>
      </p:sp>
    </p:spTree>
    <p:extLst>
      <p:ext uri="{BB962C8B-B14F-4D97-AF65-F5344CB8AC3E}">
        <p14:creationId xmlns:p14="http://schemas.microsoft.com/office/powerpoint/2010/main" val="1735326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PIA sections that permit redaction</a:t>
            </a:r>
          </a:p>
        </p:txBody>
      </p:sp>
      <p:sp>
        <p:nvSpPr>
          <p:cNvPr id="3" name="Content Placeholder 2"/>
          <p:cNvSpPr>
            <a:spLocks noGrp="1"/>
          </p:cNvSpPr>
          <p:nvPr>
            <p:ph idx="1"/>
          </p:nvPr>
        </p:nvSpPr>
        <p:spPr/>
        <p:txBody>
          <a:bodyPr/>
          <a:lstStyle/>
          <a:p>
            <a:r>
              <a:rPr lang="en-US" dirty="0"/>
              <a:t>Five sections of the PIA permit redaction without a ruling and give the requestor the right to seek a ruling:</a:t>
            </a:r>
          </a:p>
          <a:p>
            <a:pPr lvl="1"/>
            <a:r>
              <a:rPr lang="en-US" dirty="0"/>
              <a:t>Gov’t Code § 552.130</a:t>
            </a:r>
          </a:p>
          <a:p>
            <a:pPr lvl="1"/>
            <a:r>
              <a:rPr lang="en-US" dirty="0"/>
              <a:t>Gov’t Code § 552.136</a:t>
            </a:r>
          </a:p>
          <a:p>
            <a:pPr lvl="1"/>
            <a:r>
              <a:rPr lang="en-US" dirty="0"/>
              <a:t>Gov’t Code § 552.024</a:t>
            </a:r>
          </a:p>
          <a:p>
            <a:pPr lvl="1"/>
            <a:r>
              <a:rPr lang="en-US" dirty="0"/>
              <a:t>Gov’t Code § 552.1175</a:t>
            </a:r>
          </a:p>
          <a:p>
            <a:pPr lvl="1"/>
            <a:r>
              <a:rPr lang="en-US" dirty="0"/>
              <a:t>Gov’t Code § 552.138</a:t>
            </a:r>
          </a:p>
          <a:p>
            <a:pPr marL="457200" lvl="1" indent="0">
              <a:buNone/>
            </a:pPr>
            <a:endParaRPr lang="en-US" dirty="0"/>
          </a:p>
          <a:p>
            <a:r>
              <a:rPr lang="en-US" dirty="0"/>
              <a:t>Two sections of the PIA permit redaction without a ruling and do not require notice to the requestor:</a:t>
            </a:r>
          </a:p>
          <a:p>
            <a:pPr lvl="1"/>
            <a:r>
              <a:rPr lang="en-US" dirty="0"/>
              <a:t>Gov’t Code § 552.147 </a:t>
            </a:r>
          </a:p>
          <a:p>
            <a:pPr lvl="1"/>
            <a:r>
              <a:rPr lang="en-US" dirty="0"/>
              <a:t>Gov’t Code § 552.114 </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2276903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04CC00-171E-4BC7-8135-87F35790DECE}"/>
              </a:ext>
            </a:extLst>
          </p:cNvPr>
          <p:cNvSpPr>
            <a:spLocks noGrp="1"/>
          </p:cNvSpPr>
          <p:nvPr>
            <p:ph idx="1"/>
          </p:nvPr>
        </p:nvSpPr>
        <p:spPr/>
        <p:txBody>
          <a:bodyPr/>
          <a:lstStyle/>
          <a:p>
            <a:r>
              <a:rPr lang="en-US" dirty="0"/>
              <a:t>The 552.108(a)(1) previous determination applies to law enforcement information from a pending investigation or prosecution.</a:t>
            </a:r>
          </a:p>
          <a:p>
            <a:endParaRPr lang="en-US" dirty="0"/>
          </a:p>
          <a:p>
            <a:r>
              <a:rPr lang="en-US" dirty="0"/>
              <a:t>Most often used by police departments, but any law enforcement agency in the state can request to participate in the program.</a:t>
            </a:r>
          </a:p>
          <a:p>
            <a:endParaRPr lang="en-US" dirty="0"/>
          </a:p>
          <a:p>
            <a:r>
              <a:rPr lang="en-US" dirty="0"/>
              <a:t>In order to use a 108 PD, you must meet specific requirements:</a:t>
            </a:r>
          </a:p>
          <a:p>
            <a:pPr lvl="1"/>
            <a:r>
              <a:rPr lang="en-US" dirty="0"/>
              <a:t>Must release basic information within 5 business days after receipt of request; and</a:t>
            </a:r>
          </a:p>
          <a:p>
            <a:pPr lvl="1"/>
            <a:r>
              <a:rPr lang="en-US" dirty="0"/>
              <a:t>Must provide notice form that explains the types of records withheld.</a:t>
            </a:r>
          </a:p>
        </p:txBody>
      </p:sp>
      <p:sp>
        <p:nvSpPr>
          <p:cNvPr id="3" name="Title 2">
            <a:extLst>
              <a:ext uri="{FF2B5EF4-FFF2-40B4-BE49-F238E27FC236}">
                <a16:creationId xmlns:a16="http://schemas.microsoft.com/office/drawing/2014/main" id="{432625E9-CAC6-4443-AF3F-C642A4FA534E}"/>
              </a:ext>
            </a:extLst>
          </p:cNvPr>
          <p:cNvSpPr>
            <a:spLocks noGrp="1"/>
          </p:cNvSpPr>
          <p:nvPr>
            <p:ph type="title"/>
          </p:nvPr>
        </p:nvSpPr>
        <p:spPr/>
        <p:txBody>
          <a:bodyPr/>
          <a:lstStyle/>
          <a:p>
            <a:r>
              <a:rPr lang="en-US" dirty="0"/>
              <a:t>108 Previous Determination</a:t>
            </a:r>
          </a:p>
        </p:txBody>
      </p:sp>
    </p:spTree>
    <p:extLst>
      <p:ext uri="{BB962C8B-B14F-4D97-AF65-F5344CB8AC3E}">
        <p14:creationId xmlns:p14="http://schemas.microsoft.com/office/powerpoint/2010/main" val="12265205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Requestor agreement</a:t>
            </a:r>
          </a:p>
        </p:txBody>
      </p:sp>
      <p:sp>
        <p:nvSpPr>
          <p:cNvPr id="3" name="Content Placeholder 2"/>
          <p:cNvSpPr>
            <a:spLocks noGrp="1"/>
          </p:cNvSpPr>
          <p:nvPr>
            <p:ph idx="1"/>
          </p:nvPr>
        </p:nvSpPr>
        <p:spPr/>
        <p:txBody>
          <a:bodyPr/>
          <a:lstStyle/>
          <a:p>
            <a:endParaRPr lang="en-US" dirty="0"/>
          </a:p>
          <a:p>
            <a:r>
              <a:rPr lang="en-US" dirty="0"/>
              <a:t>You may ask a requestor for permission to redact information without requesting a ruling.</a:t>
            </a:r>
          </a:p>
          <a:p>
            <a:endParaRPr lang="en-US" dirty="0"/>
          </a:p>
          <a:p>
            <a:pPr lvl="1"/>
            <a:r>
              <a:rPr lang="en-US" dirty="0"/>
              <a:t>If the requestor agrees, get it in writing.</a:t>
            </a:r>
          </a:p>
          <a:p>
            <a:pPr lvl="1"/>
            <a:endParaRPr lang="en-US" dirty="0"/>
          </a:p>
          <a:p>
            <a:pPr lvl="1"/>
            <a:r>
              <a:rPr lang="en-US" dirty="0"/>
              <a:t>Specify the types of information you will redact.</a:t>
            </a:r>
          </a:p>
          <a:p>
            <a:pPr lvl="1"/>
            <a:endParaRPr lang="en-US" dirty="0"/>
          </a:p>
          <a:p>
            <a:pPr lvl="1"/>
            <a:r>
              <a:rPr lang="en-US" dirty="0"/>
              <a:t>Exercise caution when asking a requestor to agree to redactions based on discretionary exceptions.</a:t>
            </a:r>
          </a:p>
          <a:p>
            <a:pPr lvl="1"/>
            <a:endParaRPr lang="en-US" dirty="0"/>
          </a:p>
        </p:txBody>
      </p:sp>
    </p:spTree>
    <p:extLst>
      <p:ext uri="{BB962C8B-B14F-4D97-AF65-F5344CB8AC3E}">
        <p14:creationId xmlns:p14="http://schemas.microsoft.com/office/powerpoint/2010/main" val="10640267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2800" b="1" dirty="0"/>
              <a:t>OAG Open Government Hotline</a:t>
            </a:r>
          </a:p>
          <a:p>
            <a:pPr marL="0" indent="0" algn="ctr">
              <a:buNone/>
            </a:pPr>
            <a:r>
              <a:rPr lang="en-US" sz="2400" dirty="0"/>
              <a:t>(877) OPEN-TEX</a:t>
            </a:r>
          </a:p>
          <a:p>
            <a:pPr marL="0" indent="0" algn="ctr">
              <a:buNone/>
            </a:pPr>
            <a:endParaRPr lang="en-US" dirty="0"/>
          </a:p>
          <a:p>
            <a:pPr marL="0" indent="0" algn="ctr">
              <a:buNone/>
            </a:pPr>
            <a:endParaRPr lang="en-US" dirty="0"/>
          </a:p>
          <a:p>
            <a:pPr marL="0" indent="0" algn="ctr">
              <a:buNone/>
            </a:pPr>
            <a:r>
              <a:rPr lang="en-US" sz="2800" b="1" dirty="0"/>
              <a:t>OAG Website</a:t>
            </a:r>
          </a:p>
          <a:p>
            <a:pPr marL="0" indent="0" algn="ctr">
              <a:buNone/>
            </a:pPr>
            <a:r>
              <a:rPr lang="en-US" dirty="0"/>
              <a:t>https://www.texasattorneygeneral.gov/open-government</a:t>
            </a:r>
          </a:p>
        </p:txBody>
      </p:sp>
    </p:spTree>
    <p:extLst>
      <p:ext uri="{BB962C8B-B14F-4D97-AF65-F5344CB8AC3E}">
        <p14:creationId xmlns:p14="http://schemas.microsoft.com/office/powerpoint/2010/main" val="1575834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PIA sections that permit redaction</a:t>
            </a:r>
          </a:p>
        </p:txBody>
      </p:sp>
      <p:sp>
        <p:nvSpPr>
          <p:cNvPr id="3" name="Content Placeholder 2"/>
          <p:cNvSpPr>
            <a:spLocks noGrp="1"/>
          </p:cNvSpPr>
          <p:nvPr>
            <p:ph idx="1"/>
          </p:nvPr>
        </p:nvSpPr>
        <p:spPr/>
        <p:txBody>
          <a:bodyPr/>
          <a:lstStyle/>
          <a:p>
            <a:pPr marL="0" indent="0">
              <a:buNone/>
            </a:pPr>
            <a:endParaRPr lang="en-US" dirty="0"/>
          </a:p>
          <a:p>
            <a:r>
              <a:rPr lang="en-US" dirty="0"/>
              <a:t>Gov’t Code § 552.130 permits you to redact:</a:t>
            </a:r>
          </a:p>
          <a:p>
            <a:endParaRPr lang="en-US" dirty="0"/>
          </a:p>
          <a:p>
            <a:pPr marL="914400" lvl="2" indent="-450850">
              <a:buFont typeface="Arial" panose="020B0604020202020204" pitchFamily="34" charset="0"/>
              <a:buChar char="•"/>
            </a:pPr>
            <a:r>
              <a:rPr lang="en-US" dirty="0"/>
              <a:t>Motor vehicle operator’s or driver’s license issued by Texas or another state or country</a:t>
            </a:r>
          </a:p>
          <a:p>
            <a:pPr marL="914400" lvl="2" indent="-450850">
              <a:buFont typeface="Arial" panose="020B0604020202020204" pitchFamily="34" charset="0"/>
              <a:buChar char="•"/>
            </a:pPr>
            <a:r>
              <a:rPr lang="en-US" dirty="0"/>
              <a:t>Motor vehicle title or registration issued by Texas or another state or country</a:t>
            </a:r>
          </a:p>
          <a:p>
            <a:pPr marL="914400" lvl="2" indent="-450850">
              <a:buFont typeface="Arial" panose="020B0604020202020204" pitchFamily="34" charset="0"/>
              <a:buChar char="•"/>
            </a:pPr>
            <a:r>
              <a:rPr lang="en-US" dirty="0"/>
              <a:t>Personal identification document issued by Texas, another state or country, or authorized local agency</a:t>
            </a:r>
          </a:p>
          <a:p>
            <a:pPr marL="914400" lvl="2" indent="0">
              <a:buNone/>
            </a:pPr>
            <a:endParaRPr lang="en-US" dirty="0"/>
          </a:p>
          <a:p>
            <a:pPr marL="914400" lvl="2" indent="0">
              <a:buNone/>
            </a:pPr>
            <a:endParaRPr lang="en-US" dirty="0"/>
          </a:p>
          <a:p>
            <a:pPr lvl="2"/>
            <a:endParaRPr lang="en-US" dirty="0"/>
          </a:p>
        </p:txBody>
      </p:sp>
    </p:spTree>
    <p:extLst>
      <p:ext uri="{BB962C8B-B14F-4D97-AF65-F5344CB8AC3E}">
        <p14:creationId xmlns:p14="http://schemas.microsoft.com/office/powerpoint/2010/main" val="3519824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PIA sections that permit redaction</a:t>
            </a:r>
          </a:p>
        </p:txBody>
      </p:sp>
      <p:sp>
        <p:nvSpPr>
          <p:cNvPr id="3" name="Content Placeholder 2"/>
          <p:cNvSpPr>
            <a:spLocks noGrp="1"/>
          </p:cNvSpPr>
          <p:nvPr>
            <p:ph idx="1"/>
          </p:nvPr>
        </p:nvSpPr>
        <p:spPr/>
        <p:txBody>
          <a:bodyPr/>
          <a:lstStyle/>
          <a:p>
            <a:endParaRPr lang="en-US" dirty="0"/>
          </a:p>
          <a:p>
            <a:r>
              <a:rPr lang="en-US" dirty="0"/>
              <a:t>Gov’t Code § 552.136 permits you to redact:</a:t>
            </a:r>
          </a:p>
          <a:p>
            <a:pPr marL="0" indent="0">
              <a:buNone/>
            </a:pPr>
            <a:endParaRPr lang="en-US" dirty="0"/>
          </a:p>
          <a:p>
            <a:pPr lvl="1"/>
            <a:r>
              <a:rPr lang="en-US" dirty="0"/>
              <a:t>Credit card numbers</a:t>
            </a:r>
          </a:p>
          <a:p>
            <a:pPr lvl="1"/>
            <a:r>
              <a:rPr lang="en-US" dirty="0"/>
              <a:t>Debit card numbers</a:t>
            </a:r>
          </a:p>
          <a:p>
            <a:pPr lvl="1"/>
            <a:r>
              <a:rPr lang="en-US" dirty="0"/>
              <a:t>Bank account numbers</a:t>
            </a:r>
          </a:p>
          <a:p>
            <a:pPr lvl="1"/>
            <a:r>
              <a:rPr lang="en-US" dirty="0"/>
              <a:t>Insurance policy numbers</a:t>
            </a:r>
          </a:p>
          <a:p>
            <a:pPr lvl="1"/>
            <a:r>
              <a:rPr lang="en-US" dirty="0"/>
              <a:t>Other access device numbers</a:t>
            </a:r>
          </a:p>
          <a:p>
            <a:pPr marL="457200" lvl="1" indent="0">
              <a:buNone/>
            </a:pPr>
            <a:endParaRPr lang="en-US" dirty="0"/>
          </a:p>
        </p:txBody>
      </p:sp>
    </p:spTree>
    <p:extLst>
      <p:ext uri="{BB962C8B-B14F-4D97-AF65-F5344CB8AC3E}">
        <p14:creationId xmlns:p14="http://schemas.microsoft.com/office/powerpoint/2010/main" val="2571855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PIA sections that permit redaction</a:t>
            </a:r>
          </a:p>
        </p:txBody>
      </p:sp>
      <p:sp>
        <p:nvSpPr>
          <p:cNvPr id="3" name="Content Placeholder 2"/>
          <p:cNvSpPr>
            <a:spLocks noGrp="1"/>
          </p:cNvSpPr>
          <p:nvPr>
            <p:ph idx="1"/>
          </p:nvPr>
        </p:nvSpPr>
        <p:spPr/>
        <p:txBody>
          <a:bodyPr/>
          <a:lstStyle/>
          <a:p>
            <a:endParaRPr lang="en-US" dirty="0"/>
          </a:p>
          <a:p>
            <a:r>
              <a:rPr lang="en-US" dirty="0"/>
              <a:t>Gov’t Code § 552.024, in conjunction with Gov’t Code §552.117(a)(1) permits you to redact the following information for a current or former employee or official:</a:t>
            </a:r>
          </a:p>
          <a:p>
            <a:endParaRPr lang="en-US" dirty="0"/>
          </a:p>
          <a:p>
            <a:pPr lvl="1"/>
            <a:r>
              <a:rPr lang="en-US" dirty="0"/>
              <a:t>Home address</a:t>
            </a:r>
          </a:p>
          <a:p>
            <a:pPr lvl="1"/>
            <a:r>
              <a:rPr lang="en-US" dirty="0"/>
              <a:t>Home telephone number (includes cell phone number, if cell phone service paid for by the employee)</a:t>
            </a:r>
          </a:p>
          <a:p>
            <a:pPr lvl="1"/>
            <a:r>
              <a:rPr lang="en-US" dirty="0"/>
              <a:t>Emergency contact information</a:t>
            </a:r>
          </a:p>
          <a:p>
            <a:pPr lvl="1"/>
            <a:r>
              <a:rPr lang="en-US" dirty="0"/>
              <a:t>Social security number</a:t>
            </a:r>
          </a:p>
          <a:p>
            <a:pPr lvl="1"/>
            <a:r>
              <a:rPr lang="en-US" dirty="0"/>
              <a:t>Family member information</a:t>
            </a:r>
          </a:p>
        </p:txBody>
      </p:sp>
    </p:spTree>
    <p:extLst>
      <p:ext uri="{BB962C8B-B14F-4D97-AF65-F5344CB8AC3E}">
        <p14:creationId xmlns:p14="http://schemas.microsoft.com/office/powerpoint/2010/main" val="1114493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PIA sections that permit redaction</a:t>
            </a:r>
          </a:p>
        </p:txBody>
      </p:sp>
      <p:sp>
        <p:nvSpPr>
          <p:cNvPr id="3" name="Content Placeholder 2"/>
          <p:cNvSpPr>
            <a:spLocks noGrp="1"/>
          </p:cNvSpPr>
          <p:nvPr>
            <p:ph idx="1"/>
          </p:nvPr>
        </p:nvSpPr>
        <p:spPr/>
        <p:txBody>
          <a:bodyPr/>
          <a:lstStyle/>
          <a:p>
            <a:pPr marL="0" indent="0">
              <a:buNone/>
            </a:pPr>
            <a:endParaRPr lang="en-US" dirty="0"/>
          </a:p>
          <a:p>
            <a:r>
              <a:rPr lang="en-US" dirty="0"/>
              <a:t>Gov’t Code § 552.024, in conjunction with Gov’t Code  §552.117(a)(1), protects this personal information only if the employee or official elected confidentiality in writing </a:t>
            </a:r>
            <a:r>
              <a:rPr lang="en-US" b="1" u="sng" dirty="0"/>
              <a:t>before</a:t>
            </a:r>
            <a:r>
              <a:rPr lang="en-US" dirty="0"/>
              <a:t> you received a request for information.</a:t>
            </a:r>
          </a:p>
          <a:p>
            <a:pPr marL="0" indent="0">
              <a:buNone/>
            </a:pPr>
            <a:endParaRPr lang="en-US" dirty="0"/>
          </a:p>
          <a:p>
            <a:r>
              <a:rPr lang="en-US" dirty="0"/>
              <a:t>An employee or official can elect confidentiality for all, </a:t>
            </a:r>
            <a:r>
              <a:rPr lang="en-US" dirty="0">
                <a:solidFill>
                  <a:srgbClr val="002060"/>
                </a:solidFill>
              </a:rPr>
              <a:t>some,</a:t>
            </a:r>
            <a:r>
              <a:rPr lang="en-US" dirty="0"/>
              <a:t> or none of these categories of personal information.</a:t>
            </a:r>
          </a:p>
        </p:txBody>
      </p:sp>
    </p:spTree>
    <p:extLst>
      <p:ext uri="{BB962C8B-B14F-4D97-AF65-F5344CB8AC3E}">
        <p14:creationId xmlns:p14="http://schemas.microsoft.com/office/powerpoint/2010/main" val="3919546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PIA sections that permit redaction</a:t>
            </a:r>
            <a:endParaRPr lang="en-US" b="0" dirty="0"/>
          </a:p>
        </p:txBody>
      </p:sp>
      <p:sp>
        <p:nvSpPr>
          <p:cNvPr id="3" name="Content Placeholder 2"/>
          <p:cNvSpPr>
            <a:spLocks noGrp="1"/>
          </p:cNvSpPr>
          <p:nvPr>
            <p:ph idx="1"/>
          </p:nvPr>
        </p:nvSpPr>
        <p:spPr/>
        <p:txBody>
          <a:bodyPr/>
          <a:lstStyle/>
          <a:p>
            <a:r>
              <a:rPr lang="en-US" dirty="0"/>
              <a:t>Gov’t Code § 552.1175 applies to fourteen categories of individuals if they are not your employees.  These include:</a:t>
            </a:r>
          </a:p>
          <a:p>
            <a:endParaRPr lang="en-US" dirty="0"/>
          </a:p>
          <a:p>
            <a:pPr lvl="1"/>
            <a:r>
              <a:rPr lang="en-US" dirty="0"/>
              <a:t>Peace officers and county jailers</a:t>
            </a:r>
          </a:p>
          <a:p>
            <a:pPr lvl="1"/>
            <a:r>
              <a:rPr lang="en-US" dirty="0"/>
              <a:t>Employees of the Texas Department of Criminal Justice</a:t>
            </a:r>
          </a:p>
          <a:p>
            <a:pPr lvl="1"/>
            <a:r>
              <a:rPr lang="en-US" dirty="0"/>
              <a:t>Commissioned security officers</a:t>
            </a:r>
          </a:p>
          <a:p>
            <a:pPr lvl="1"/>
            <a:r>
              <a:rPr lang="en-US" dirty="0"/>
              <a:t>Employees of a district, county or municipal attorney’s office whose jurisdiction includes any criminal law or child protective services matters</a:t>
            </a:r>
          </a:p>
          <a:p>
            <a:pPr lvl="1"/>
            <a:r>
              <a:rPr lang="en-US" dirty="0"/>
              <a:t>Officer and employees of a community supervision and corrections department</a:t>
            </a:r>
          </a:p>
          <a:p>
            <a:pPr lvl="1"/>
            <a:r>
              <a:rPr lang="en-US" dirty="0"/>
              <a:t>Federal and state judges</a:t>
            </a:r>
          </a:p>
          <a:p>
            <a:pPr lvl="1"/>
            <a:r>
              <a:rPr lang="en-US" dirty="0"/>
              <a:t>Current or former employees of the Texas Civil Commitment Office</a:t>
            </a:r>
          </a:p>
        </p:txBody>
      </p:sp>
    </p:spTree>
    <p:extLst>
      <p:ext uri="{BB962C8B-B14F-4D97-AF65-F5344CB8AC3E}">
        <p14:creationId xmlns:p14="http://schemas.microsoft.com/office/powerpoint/2010/main" val="2479860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PIA sections that permit redaction</a:t>
            </a:r>
          </a:p>
        </p:txBody>
      </p:sp>
      <p:sp>
        <p:nvSpPr>
          <p:cNvPr id="3" name="Content Placeholder 2"/>
          <p:cNvSpPr>
            <a:spLocks noGrp="1"/>
          </p:cNvSpPr>
          <p:nvPr>
            <p:ph idx="1"/>
          </p:nvPr>
        </p:nvSpPr>
        <p:spPr/>
        <p:txBody>
          <a:bodyPr/>
          <a:lstStyle/>
          <a:p>
            <a:r>
              <a:rPr lang="en-US" dirty="0"/>
              <a:t>Gov’t Code § 552.1175 permits you to redact:</a:t>
            </a:r>
          </a:p>
          <a:p>
            <a:endParaRPr lang="en-US" dirty="0"/>
          </a:p>
          <a:p>
            <a:pPr lvl="1"/>
            <a:r>
              <a:rPr lang="en-US" dirty="0"/>
              <a:t>Home address</a:t>
            </a:r>
          </a:p>
          <a:p>
            <a:pPr lvl="1"/>
            <a:r>
              <a:rPr lang="en-US" dirty="0"/>
              <a:t>Home telephone number (includes cell phone number, if cell phone service paid for by the employee)</a:t>
            </a:r>
          </a:p>
          <a:p>
            <a:pPr lvl="1"/>
            <a:r>
              <a:rPr lang="en-US" dirty="0"/>
              <a:t>Emergency contact information</a:t>
            </a:r>
          </a:p>
          <a:p>
            <a:pPr lvl="1"/>
            <a:r>
              <a:rPr lang="en-US" dirty="0"/>
              <a:t>Date of birth</a:t>
            </a:r>
          </a:p>
          <a:p>
            <a:pPr lvl="1"/>
            <a:r>
              <a:rPr lang="en-US" dirty="0"/>
              <a:t>Social security number</a:t>
            </a:r>
          </a:p>
          <a:p>
            <a:pPr lvl="1"/>
            <a:r>
              <a:rPr lang="en-US" dirty="0"/>
              <a:t>Family member information</a:t>
            </a:r>
          </a:p>
          <a:p>
            <a:pPr marL="0" indent="0">
              <a:buNone/>
            </a:pPr>
            <a:endParaRPr lang="en-US" dirty="0"/>
          </a:p>
          <a:p>
            <a:pPr marL="457200" lvl="1">
              <a:buFont typeface="Webdings" charset="0"/>
              <a:buChar char="4"/>
            </a:pPr>
            <a:r>
              <a:rPr lang="en-US" dirty="0"/>
              <a:t>This personal information is confidential if the individual elects confidentiality in writing </a:t>
            </a:r>
            <a:r>
              <a:rPr lang="en-US" b="1" u="sng" dirty="0"/>
              <a:t>at any time</a:t>
            </a:r>
            <a:r>
              <a:rPr lang="en-US" b="1" dirty="0"/>
              <a:t>.</a:t>
            </a:r>
          </a:p>
        </p:txBody>
      </p:sp>
    </p:spTree>
    <p:extLst>
      <p:ext uri="{BB962C8B-B14F-4D97-AF65-F5344CB8AC3E}">
        <p14:creationId xmlns:p14="http://schemas.microsoft.com/office/powerpoint/2010/main" val="3930474132"/>
      </p:ext>
    </p:extLst>
  </p:cSld>
  <p:clrMapOvr>
    <a:masterClrMapping/>
  </p:clrMapOvr>
</p:sld>
</file>

<file path=ppt/theme/theme1.xml><?xml version="1.0" encoding="utf-8"?>
<a:theme xmlns:a="http://schemas.openxmlformats.org/drawingml/2006/main" name="oag_template_redesign">
  <a:themeElements>
    <a:clrScheme name="Custom 2">
      <a:dk1>
        <a:srgbClr val="13266E"/>
      </a:dk1>
      <a:lt1>
        <a:srgbClr val="E7EDFE"/>
      </a:lt1>
      <a:dk2>
        <a:srgbClr val="13266E"/>
      </a:dk2>
      <a:lt2>
        <a:srgbClr val="000000"/>
      </a:lt2>
      <a:accent1>
        <a:srgbClr val="A9C8DB"/>
      </a:accent1>
      <a:accent2>
        <a:srgbClr val="941009"/>
      </a:accent2>
      <a:accent3>
        <a:srgbClr val="F1F4FE"/>
      </a:accent3>
      <a:accent4>
        <a:srgbClr val="0E1F5D"/>
      </a:accent4>
      <a:accent5>
        <a:srgbClr val="D1E0EA"/>
      </a:accent5>
      <a:accent6>
        <a:srgbClr val="860D07"/>
      </a:accent6>
      <a:hlink>
        <a:srgbClr val="101B59"/>
      </a:hlink>
      <a:folHlink>
        <a:srgbClr val="4A6283"/>
      </a:folHlink>
    </a:clrScheme>
    <a:fontScheme name="Office The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8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80"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13266E"/>
        </a:dk1>
        <a:lt1>
          <a:srgbClr val="E7EDFE"/>
        </a:lt1>
        <a:dk2>
          <a:srgbClr val="13266E"/>
        </a:dk2>
        <a:lt2>
          <a:srgbClr val="000000"/>
        </a:lt2>
        <a:accent1>
          <a:srgbClr val="A9C8DB"/>
        </a:accent1>
        <a:accent2>
          <a:srgbClr val="941009"/>
        </a:accent2>
        <a:accent3>
          <a:srgbClr val="F1F4FE"/>
        </a:accent3>
        <a:accent4>
          <a:srgbClr val="0E1F5D"/>
        </a:accent4>
        <a:accent5>
          <a:srgbClr val="D1E0EA"/>
        </a:accent5>
        <a:accent6>
          <a:srgbClr val="860D07"/>
        </a:accent6>
        <a:hlink>
          <a:srgbClr val="941009"/>
        </a:hlink>
        <a:folHlink>
          <a:srgbClr val="4A628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ag_template_redesign.pptx" id="{A3C98F2B-AF75-48AF-A18C-325655056B83}" vid="{DC63BF8C-324A-4A65-B34A-F1B3B4DBA0F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oag_template (2)</Template>
  <TotalTime>234</TotalTime>
  <Words>2038</Words>
  <Application>Microsoft Office PowerPoint</Application>
  <PresentationFormat>On-screen Show (4:3)</PresentationFormat>
  <Paragraphs>266</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ＭＳ Ｐゴシック</vt:lpstr>
      <vt:lpstr>Arial</vt:lpstr>
      <vt:lpstr>Arial Black</vt:lpstr>
      <vt:lpstr>Times</vt:lpstr>
      <vt:lpstr>Webdings</vt:lpstr>
      <vt:lpstr>Wingdings</vt:lpstr>
      <vt:lpstr>oag_template_redesign</vt:lpstr>
      <vt:lpstr> No Decision Needed: How, and What, to Redact Without an Attorney General Decision</vt:lpstr>
      <vt:lpstr>Overview</vt:lpstr>
      <vt:lpstr>PIA sections that permit redaction</vt:lpstr>
      <vt:lpstr>PIA sections that permit redaction</vt:lpstr>
      <vt:lpstr>PIA sections that permit redaction</vt:lpstr>
      <vt:lpstr>PIA sections that permit redaction</vt:lpstr>
      <vt:lpstr>PIA sections that permit redaction</vt:lpstr>
      <vt:lpstr>PIA sections that permit redaction</vt:lpstr>
      <vt:lpstr>PIA sections that permit redaction</vt:lpstr>
      <vt:lpstr>PIA sections that permit redaction</vt:lpstr>
      <vt:lpstr>PIA sections that permit redaction</vt:lpstr>
      <vt:lpstr>PIA sections that permit redaction</vt:lpstr>
      <vt:lpstr>Request for review</vt:lpstr>
      <vt:lpstr>PIA sections that permit redaction</vt:lpstr>
      <vt:lpstr>PIA sections that permit redaction</vt:lpstr>
      <vt:lpstr>PIA sections that permit redaction</vt:lpstr>
      <vt:lpstr>Previous determinations</vt:lpstr>
      <vt:lpstr>ORD 684</vt:lpstr>
      <vt:lpstr>ORD 684: Direct Deposit Authorization Forms</vt:lpstr>
      <vt:lpstr>ORD 684:  Form I-9 and Attachments</vt:lpstr>
      <vt:lpstr>ORD 684: W-2 and W-4 Forms</vt:lpstr>
      <vt:lpstr>ORD 684:  Certified Agenda and Tape of Closed Meeting</vt:lpstr>
      <vt:lpstr>ORD 684:  Fingerprints</vt:lpstr>
      <vt:lpstr>ORD 684:  L-2 and L-3 Declarations</vt:lpstr>
      <vt:lpstr>ORD 684:  Certain Email Addresses</vt:lpstr>
      <vt:lpstr>ORD 684:  Certain Email Addresses</vt:lpstr>
      <vt:lpstr>ORD 684:  Military Discharge Records</vt:lpstr>
      <vt:lpstr>ORD 684</vt:lpstr>
      <vt:lpstr>ORD 684</vt:lpstr>
      <vt:lpstr>108 Previous Determination</vt:lpstr>
      <vt:lpstr>Requestor agreement</vt:lpstr>
      <vt:lpstr>Questions</vt:lpstr>
    </vt:vector>
  </TitlesOfParts>
  <Company>TX Office of the Attorney General, Admin and Legal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Kitterman</dc:creator>
  <cp:lastModifiedBy>Gordon, Justin</cp:lastModifiedBy>
  <cp:revision>34</cp:revision>
  <cp:lastPrinted>2017-11-14T16:43:47Z</cp:lastPrinted>
  <dcterms:created xsi:type="dcterms:W3CDTF">2015-09-25T14:40:00Z</dcterms:created>
  <dcterms:modified xsi:type="dcterms:W3CDTF">2018-11-19T23:24:59Z</dcterms:modified>
</cp:coreProperties>
</file>